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9"/>
  </p:notesMasterIdLst>
  <p:sldIdLst>
    <p:sldId id="256" r:id="rId5"/>
    <p:sldId id="415" r:id="rId6"/>
    <p:sldId id="272" r:id="rId7"/>
    <p:sldId id="277" r:id="rId8"/>
    <p:sldId id="279" r:id="rId9"/>
    <p:sldId id="278" r:id="rId10"/>
    <p:sldId id="306" r:id="rId11"/>
    <p:sldId id="334" r:id="rId12"/>
    <p:sldId id="293" r:id="rId13"/>
    <p:sldId id="292" r:id="rId14"/>
    <p:sldId id="416" r:id="rId15"/>
    <p:sldId id="295" r:id="rId16"/>
    <p:sldId id="290" r:id="rId17"/>
    <p:sldId id="304" r:id="rId18"/>
    <p:sldId id="282" r:id="rId19"/>
    <p:sldId id="259" r:id="rId20"/>
    <p:sldId id="283" r:id="rId21"/>
    <p:sldId id="285" r:id="rId22"/>
    <p:sldId id="269" r:id="rId23"/>
    <p:sldId id="271" r:id="rId24"/>
    <p:sldId id="260" r:id="rId25"/>
    <p:sldId id="299" r:id="rId26"/>
    <p:sldId id="291" r:id="rId27"/>
    <p:sldId id="297" r:id="rId28"/>
    <p:sldId id="266" r:id="rId29"/>
    <p:sldId id="427" r:id="rId30"/>
    <p:sldId id="417" r:id="rId31"/>
    <p:sldId id="408" r:id="rId32"/>
    <p:sldId id="393" r:id="rId33"/>
    <p:sldId id="361" r:id="rId34"/>
    <p:sldId id="412" r:id="rId35"/>
    <p:sldId id="386" r:id="rId36"/>
    <p:sldId id="374" r:id="rId37"/>
    <p:sldId id="377" r:id="rId38"/>
    <p:sldId id="342" r:id="rId39"/>
    <p:sldId id="428" r:id="rId40"/>
    <p:sldId id="257" r:id="rId41"/>
    <p:sldId id="418" r:id="rId42"/>
    <p:sldId id="419" r:id="rId43"/>
    <p:sldId id="420" r:id="rId44"/>
    <p:sldId id="421" r:id="rId45"/>
    <p:sldId id="429" r:id="rId46"/>
    <p:sldId id="423" r:id="rId47"/>
    <p:sldId id="425" r:id="rId48"/>
    <p:sldId id="424" r:id="rId49"/>
    <p:sldId id="263" r:id="rId50"/>
    <p:sldId id="268" r:id="rId51"/>
    <p:sldId id="426" r:id="rId52"/>
    <p:sldId id="261" r:id="rId53"/>
    <p:sldId id="289" r:id="rId54"/>
    <p:sldId id="431" r:id="rId55"/>
    <p:sldId id="430" r:id="rId56"/>
    <p:sldId id="422" r:id="rId57"/>
    <p:sldId id="30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F58E34-3F9D-4629-8D2C-09A441039E08}">
          <p14:sldIdLst>
            <p14:sldId id="256"/>
            <p14:sldId id="415"/>
          </p14:sldIdLst>
        </p14:section>
        <p14:section name="Severe weather impacts" id="{C4FC5766-C1D2-457A-8634-198E04B72815}">
          <p14:sldIdLst>
            <p14:sldId id="272"/>
            <p14:sldId id="277"/>
            <p14:sldId id="279"/>
            <p14:sldId id="278"/>
            <p14:sldId id="306"/>
            <p14:sldId id="334"/>
          </p14:sldIdLst>
        </p14:section>
        <p14:section name="Macrosystem scaling" id="{FACCAFB6-0E47-4E81-B198-6063D1B9526D}">
          <p14:sldIdLst>
            <p14:sldId id="293"/>
            <p14:sldId id="292"/>
            <p14:sldId id="416"/>
            <p14:sldId id="295"/>
            <p14:sldId id="290"/>
            <p14:sldId id="304"/>
            <p14:sldId id="282"/>
            <p14:sldId id="259"/>
            <p14:sldId id="283"/>
            <p14:sldId id="285"/>
            <p14:sldId id="269"/>
            <p14:sldId id="271"/>
            <p14:sldId id="260"/>
            <p14:sldId id="299"/>
            <p14:sldId id="291"/>
            <p14:sldId id="297"/>
            <p14:sldId id="266"/>
            <p14:sldId id="427"/>
            <p14:sldId id="417"/>
            <p14:sldId id="408"/>
            <p14:sldId id="393"/>
            <p14:sldId id="361"/>
            <p14:sldId id="412"/>
            <p14:sldId id="386"/>
            <p14:sldId id="374"/>
            <p14:sldId id="377"/>
            <p14:sldId id="342"/>
            <p14:sldId id="428"/>
            <p14:sldId id="257"/>
            <p14:sldId id="418"/>
            <p14:sldId id="419"/>
            <p14:sldId id="420"/>
            <p14:sldId id="421"/>
            <p14:sldId id="429"/>
            <p14:sldId id="423"/>
            <p14:sldId id="425"/>
            <p14:sldId id="424"/>
            <p14:sldId id="263"/>
            <p14:sldId id="268"/>
            <p14:sldId id="426"/>
            <p14:sldId id="261"/>
            <p14:sldId id="289"/>
            <p14:sldId id="431"/>
            <p14:sldId id="430"/>
            <p14:sldId id="422"/>
            <p14:sldId id="3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remy Ross" initials="JR" lastIdx="1" clrIdx="0"/>
  <p:cmAuthor id="1" name="Jeremy Ross" initials="JDR"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86D2C"/>
    <a:srgbClr val="1C436E"/>
    <a:srgbClr val="28942D"/>
    <a:srgbClr val="7EBAE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4BC9F-1568-4C0B-9836-AFB1C50CC949}" v="28" dt="2020-07-22T17:43:38.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5" autoAdjust="0"/>
    <p:restoredTop sz="94662" autoAdjust="0"/>
  </p:normalViewPr>
  <p:slideViewPr>
    <p:cSldViewPr>
      <p:cViewPr varScale="1">
        <p:scale>
          <a:sx n="78" d="100"/>
          <a:sy n="78" d="100"/>
        </p:scale>
        <p:origin x="758" y="62"/>
      </p:cViewPr>
      <p:guideLst>
        <p:guide orient="horz" pos="2160"/>
        <p:guide pos="3840"/>
      </p:guideLst>
    </p:cSldViewPr>
  </p:slideViewPr>
  <p:outlineViewPr>
    <p:cViewPr>
      <p:scale>
        <a:sx n="33" d="100"/>
        <a:sy n="33" d="100"/>
      </p:scale>
      <p:origin x="0" y="2448"/>
    </p:cViewPr>
  </p:outlineViewPr>
  <p:notesTextViewPr>
    <p:cViewPr>
      <p:scale>
        <a:sx n="100" d="100"/>
        <a:sy n="100" d="100"/>
      </p:scale>
      <p:origin x="0" y="0"/>
    </p:cViewPr>
  </p:notesTextViewPr>
  <p:notesViewPr>
    <p:cSldViewPr>
      <p:cViewPr varScale="1">
        <p:scale>
          <a:sx n="56" d="100"/>
          <a:sy n="56" d="100"/>
        </p:scale>
        <p:origin x="-282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9-17T15:49:14.136" idx="2">
    <p:pos x="196" y="2194"/>
    <p:text>Change y-axis labels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F84BCA-CB39-4AE4-828E-218509DE5D4D}" type="datetimeFigureOut">
              <a:rPr lang="en-US" smtClean="0"/>
              <a:t>7/22/2020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42BAB8-D033-470B-B94F-4570168DC7BA}" type="slidenum">
              <a:rPr lang="en-US" smtClean="0"/>
              <a:t>‹#›</a:t>
            </a:fld>
            <a:endParaRPr lang="en-US"/>
          </a:p>
        </p:txBody>
      </p:sp>
    </p:spTree>
    <p:extLst>
      <p:ext uri="{BB962C8B-B14F-4D97-AF65-F5344CB8AC3E}">
        <p14:creationId xmlns:p14="http://schemas.microsoft.com/office/powerpoint/2010/main" val="318484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FDB174-28B7-4F4D-8D0F-83B6C0C7175F}" type="slidenum">
              <a:rPr lang="en-US" smtClean="0"/>
              <a:t>2</a:t>
            </a:fld>
            <a:endParaRPr lang="en-US"/>
          </a:p>
        </p:txBody>
      </p:sp>
    </p:spTree>
    <p:extLst>
      <p:ext uri="{BB962C8B-B14F-4D97-AF65-F5344CB8AC3E}">
        <p14:creationId xmlns:p14="http://schemas.microsoft.com/office/powerpoint/2010/main" val="3496534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addition to the distance sampling which will allow us to estimate density and abundance, we also were collecting </a:t>
            </a:r>
            <a:r>
              <a:rPr lang="en-US" dirty="0" err="1"/>
              <a:t>occurance</a:t>
            </a:r>
            <a:r>
              <a:rPr lang="en-US" dirty="0"/>
              <a:t> data. This allowed us to use distribution mapping tools such as maxent to develop some preliminary distribution maps. Now these maps will be refined and added </a:t>
            </a:r>
            <a:r>
              <a:rPr lang="en-US" dirty="0" err="1"/>
              <a:t>ontu</a:t>
            </a:r>
            <a:r>
              <a:rPr lang="en-US" dirty="0"/>
              <a:t>, so consider these as a work in progress.</a:t>
            </a:r>
          </a:p>
        </p:txBody>
      </p:sp>
      <p:sp>
        <p:nvSpPr>
          <p:cNvPr id="4" name="Slide Number Placeholder 3"/>
          <p:cNvSpPr>
            <a:spLocks noGrp="1"/>
          </p:cNvSpPr>
          <p:nvPr>
            <p:ph type="sldNum" sz="quarter" idx="5"/>
          </p:nvPr>
        </p:nvSpPr>
        <p:spPr/>
        <p:txBody>
          <a:bodyPr/>
          <a:lstStyle/>
          <a:p>
            <a:fld id="{CC53FF13-2F3D-4644-8162-61D636844E25}" type="slidenum">
              <a:rPr lang="en-US" smtClean="0"/>
              <a:t>29</a:t>
            </a:fld>
            <a:endParaRPr lang="en-US"/>
          </a:p>
        </p:txBody>
      </p:sp>
    </p:spTree>
    <p:extLst>
      <p:ext uri="{BB962C8B-B14F-4D97-AF65-F5344CB8AC3E}">
        <p14:creationId xmlns:p14="http://schemas.microsoft.com/office/powerpoint/2010/main" val="94277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79A264-EBAC-462C-B06A-A524240383B1}" type="slidenum">
              <a:rPr lang="en-US" smtClean="0"/>
              <a:t>30</a:t>
            </a:fld>
            <a:endParaRPr lang="en-US"/>
          </a:p>
        </p:txBody>
      </p:sp>
    </p:spTree>
    <p:extLst>
      <p:ext uri="{BB962C8B-B14F-4D97-AF65-F5344CB8AC3E}">
        <p14:creationId xmlns:p14="http://schemas.microsoft.com/office/powerpoint/2010/main" val="3040175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Why I enjoy winter work</a:t>
            </a:r>
          </a:p>
        </p:txBody>
      </p:sp>
      <p:sp>
        <p:nvSpPr>
          <p:cNvPr id="4" name="Slide Number Placeholder 3"/>
          <p:cNvSpPr>
            <a:spLocks noGrp="1"/>
          </p:cNvSpPr>
          <p:nvPr>
            <p:ph type="sldNum" sz="quarter" idx="5"/>
          </p:nvPr>
        </p:nvSpPr>
        <p:spPr/>
        <p:txBody>
          <a:bodyPr/>
          <a:lstStyle/>
          <a:p>
            <a:fld id="{B279A264-EBAC-462C-B06A-A524240383B1}" type="slidenum">
              <a:rPr lang="en-US" smtClean="0"/>
              <a:t>32</a:t>
            </a:fld>
            <a:endParaRPr lang="en-US"/>
          </a:p>
        </p:txBody>
      </p:sp>
    </p:spTree>
    <p:extLst>
      <p:ext uri="{BB962C8B-B14F-4D97-AF65-F5344CB8AC3E}">
        <p14:creationId xmlns:p14="http://schemas.microsoft.com/office/powerpoint/2010/main" val="2191008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79A264-EBAC-462C-B06A-A524240383B1}" type="slidenum">
              <a:rPr lang="en-US" smtClean="0"/>
              <a:t>33</a:t>
            </a:fld>
            <a:endParaRPr lang="en-US"/>
          </a:p>
        </p:txBody>
      </p:sp>
    </p:spTree>
    <p:extLst>
      <p:ext uri="{BB962C8B-B14F-4D97-AF65-F5344CB8AC3E}">
        <p14:creationId xmlns:p14="http://schemas.microsoft.com/office/powerpoint/2010/main" val="95012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79A264-EBAC-462C-B06A-A524240383B1}" type="slidenum">
              <a:rPr lang="en-US" smtClean="0"/>
              <a:t>35</a:t>
            </a:fld>
            <a:endParaRPr lang="en-US"/>
          </a:p>
        </p:txBody>
      </p:sp>
    </p:spTree>
    <p:extLst>
      <p:ext uri="{BB962C8B-B14F-4D97-AF65-F5344CB8AC3E}">
        <p14:creationId xmlns:p14="http://schemas.microsoft.com/office/powerpoint/2010/main" val="678444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43c600fcd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3c600fcd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Char char="●"/>
            </a:pPr>
            <a:r>
              <a:rPr lang="en" sz="1800">
                <a:solidFill>
                  <a:schemeClr val="dk2"/>
                </a:solidFill>
              </a:rPr>
              <a:t>Thermoregulatory behaviors (panting)</a:t>
            </a:r>
            <a:endParaRPr sz="1800">
              <a:solidFill>
                <a:schemeClr val="dk2"/>
              </a:solidFill>
            </a:endParaRPr>
          </a:p>
          <a:p>
            <a:pPr marL="0" lvl="0" indent="0" algn="l" rtl="0">
              <a:spcBef>
                <a:spcPts val="1600"/>
              </a:spcBef>
              <a:spcAft>
                <a:spcPts val="0"/>
              </a:spcAft>
              <a:buNone/>
            </a:pPr>
            <a:r>
              <a:rPr lang="en" sz="1800">
                <a:solidFill>
                  <a:schemeClr val="dk2"/>
                </a:solidFill>
              </a:rPr>
              <a:t>Vascularization helps reduce evaporative potential in the lungs because as they breathe in air it is cold relative to body temp, cools the blood vessels, and as they breathe out it warms it back up again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3c600fcd8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43c600fcd8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43c600fcd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43c600fcd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341869af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341869af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3c600fcd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3c600fcd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Population limitations possibly incurred by frequent and severe enough weather</a:t>
            </a:r>
          </a:p>
        </p:txBody>
      </p:sp>
      <p:sp>
        <p:nvSpPr>
          <p:cNvPr id="4" name="Slide Number Placeholder 3"/>
          <p:cNvSpPr>
            <a:spLocks noGrp="1"/>
          </p:cNvSpPr>
          <p:nvPr>
            <p:ph type="sldNum" sz="quarter" idx="10"/>
          </p:nvPr>
        </p:nvSpPr>
        <p:spPr/>
        <p:txBody>
          <a:bodyPr/>
          <a:lstStyle/>
          <a:p>
            <a:fld id="{5142BAB8-D033-470B-B94F-4570168DC7BA}" type="slidenum">
              <a:rPr lang="en-US" smtClean="0"/>
              <a:t>6</a:t>
            </a:fld>
            <a:endParaRPr lang="en-US"/>
          </a:p>
        </p:txBody>
      </p:sp>
    </p:spTree>
    <p:extLst>
      <p:ext uri="{BB962C8B-B14F-4D97-AF65-F5344CB8AC3E}">
        <p14:creationId xmlns:p14="http://schemas.microsoft.com/office/powerpoint/2010/main" val="248541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434e169fe9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434e169fe9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Population limitations possibly incurred by frequent and severe enough weather</a:t>
            </a:r>
          </a:p>
        </p:txBody>
      </p:sp>
      <p:sp>
        <p:nvSpPr>
          <p:cNvPr id="4" name="Slide Number Placeholder 3"/>
          <p:cNvSpPr>
            <a:spLocks noGrp="1"/>
          </p:cNvSpPr>
          <p:nvPr>
            <p:ph type="sldNum" sz="quarter" idx="10"/>
          </p:nvPr>
        </p:nvSpPr>
        <p:spPr/>
        <p:txBody>
          <a:bodyPr/>
          <a:lstStyle/>
          <a:p>
            <a:fld id="{5142BAB8-D033-470B-B94F-4570168DC7BA}" type="slidenum">
              <a:rPr lang="en-US" smtClean="0"/>
              <a:t>9</a:t>
            </a:fld>
            <a:endParaRPr lang="en-US"/>
          </a:p>
        </p:txBody>
      </p:sp>
    </p:spTree>
    <p:extLst>
      <p:ext uri="{BB962C8B-B14F-4D97-AF65-F5344CB8AC3E}">
        <p14:creationId xmlns:p14="http://schemas.microsoft.com/office/powerpoint/2010/main" val="248541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Population limitations possibly incurred by frequent and severe enough weather</a:t>
            </a:r>
          </a:p>
        </p:txBody>
      </p:sp>
      <p:sp>
        <p:nvSpPr>
          <p:cNvPr id="4" name="Slide Number Placeholder 3"/>
          <p:cNvSpPr>
            <a:spLocks noGrp="1"/>
          </p:cNvSpPr>
          <p:nvPr>
            <p:ph type="sldNum" sz="quarter" idx="10"/>
          </p:nvPr>
        </p:nvSpPr>
        <p:spPr/>
        <p:txBody>
          <a:bodyPr/>
          <a:lstStyle/>
          <a:p>
            <a:fld id="{5142BAB8-D033-470B-B94F-4570168DC7BA}" type="slidenum">
              <a:rPr lang="en-US" smtClean="0"/>
              <a:t>10</a:t>
            </a:fld>
            <a:endParaRPr lang="en-US"/>
          </a:p>
        </p:txBody>
      </p:sp>
    </p:spTree>
    <p:extLst>
      <p:ext uri="{BB962C8B-B14F-4D97-AF65-F5344CB8AC3E}">
        <p14:creationId xmlns:p14="http://schemas.microsoft.com/office/powerpoint/2010/main" val="248541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Before-after-control-impact</a:t>
            </a:r>
          </a:p>
        </p:txBody>
      </p:sp>
      <p:sp>
        <p:nvSpPr>
          <p:cNvPr id="4" name="Slide Number Placeholder 3"/>
          <p:cNvSpPr>
            <a:spLocks noGrp="1"/>
          </p:cNvSpPr>
          <p:nvPr>
            <p:ph type="sldNum" sz="quarter" idx="10"/>
          </p:nvPr>
        </p:nvSpPr>
        <p:spPr/>
        <p:txBody>
          <a:bodyPr/>
          <a:lstStyle/>
          <a:p>
            <a:fld id="{5142BAB8-D033-470B-B94F-4570168DC7BA}" type="slidenum">
              <a:rPr lang="en-US" smtClean="0"/>
              <a:t>16</a:t>
            </a:fld>
            <a:endParaRPr lang="en-US"/>
          </a:p>
        </p:txBody>
      </p:sp>
    </p:spTree>
    <p:extLst>
      <p:ext uri="{BB962C8B-B14F-4D97-AF65-F5344CB8AC3E}">
        <p14:creationId xmlns:p14="http://schemas.microsoft.com/office/powerpoint/2010/main" val="3497574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Impacts in birds more fleeting,</a:t>
            </a:r>
            <a:r>
              <a:rPr lang="en-US" baseline="0" dirty="0"/>
              <a:t> </a:t>
            </a:r>
            <a:r>
              <a:rPr lang="en-US" dirty="0"/>
              <a:t>harder to detect, and less quantifiable. However, still an important ecological consideration.</a:t>
            </a:r>
          </a:p>
        </p:txBody>
      </p:sp>
      <p:sp>
        <p:nvSpPr>
          <p:cNvPr id="4" name="Slide Number Placeholder 3"/>
          <p:cNvSpPr>
            <a:spLocks noGrp="1"/>
          </p:cNvSpPr>
          <p:nvPr>
            <p:ph type="sldNum" sz="quarter" idx="10"/>
          </p:nvPr>
        </p:nvSpPr>
        <p:spPr/>
        <p:txBody>
          <a:bodyPr/>
          <a:lstStyle/>
          <a:p>
            <a:fld id="{5142BAB8-D033-470B-B94F-4570168DC7BA}" type="slidenum">
              <a:rPr lang="en-US" smtClean="0"/>
              <a:t>20</a:t>
            </a:fld>
            <a:endParaRPr lang="en-US"/>
          </a:p>
        </p:txBody>
      </p:sp>
    </p:spTree>
    <p:extLst>
      <p:ext uri="{BB962C8B-B14F-4D97-AF65-F5344CB8AC3E}">
        <p14:creationId xmlns:p14="http://schemas.microsoft.com/office/powerpoint/2010/main" val="414623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Direct mortality – but also setbacks (</a:t>
            </a:r>
            <a:r>
              <a:rPr lang="en-US" baseline="0" dirty="0"/>
              <a:t>energy accumulation, injury) causing delays in departure</a:t>
            </a:r>
            <a:endParaRPr lang="en-US" dirty="0"/>
          </a:p>
        </p:txBody>
      </p:sp>
      <p:sp>
        <p:nvSpPr>
          <p:cNvPr id="4" name="Slide Number Placeholder 3"/>
          <p:cNvSpPr>
            <a:spLocks noGrp="1"/>
          </p:cNvSpPr>
          <p:nvPr>
            <p:ph type="sldNum" sz="quarter" idx="10"/>
          </p:nvPr>
        </p:nvSpPr>
        <p:spPr/>
        <p:txBody>
          <a:bodyPr/>
          <a:lstStyle/>
          <a:p>
            <a:fld id="{5142BAB8-D033-470B-B94F-4570168DC7BA}" type="slidenum">
              <a:rPr lang="en-US" smtClean="0"/>
              <a:t>25</a:t>
            </a:fld>
            <a:endParaRPr lang="en-US"/>
          </a:p>
        </p:txBody>
      </p:sp>
    </p:spTree>
    <p:extLst>
      <p:ext uri="{BB962C8B-B14F-4D97-AF65-F5344CB8AC3E}">
        <p14:creationId xmlns:p14="http://schemas.microsoft.com/office/powerpoint/2010/main" val="4293952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Historically conservation plans for migratory bird species have focused on the breeding grounds, and recently research has started showing that the winter period may play a significant role in population trends. Therefore, recently groups like partners in flight are now recognizing the importance and value of full life cycle conservation planning, but in order to develop and implement these types of conservation planning we need to know information about the full life cycle. Which is where my frustrations have come to bear because we don’t know basic life history information about the wintering ecology of these many of these migratory bird species that we are trying to conserve, how are we going implement strategies that are only relevant to a single season of their life cycle.</a:t>
            </a:r>
          </a:p>
        </p:txBody>
      </p:sp>
      <p:sp>
        <p:nvSpPr>
          <p:cNvPr id="4" name="Slide Number Placeholder 3"/>
          <p:cNvSpPr>
            <a:spLocks noGrp="1"/>
          </p:cNvSpPr>
          <p:nvPr>
            <p:ph type="sldNum" sz="quarter" idx="10"/>
          </p:nvPr>
        </p:nvSpPr>
        <p:spPr/>
        <p:txBody>
          <a:bodyPr/>
          <a:lstStyle/>
          <a:p>
            <a:fld id="{8FBEF2C7-8A57-4722-ABC5-357D3699789A}" type="slidenum">
              <a:rPr lang="en-US" smtClean="0"/>
              <a:t>27</a:t>
            </a:fld>
            <a:endParaRPr lang="en-US" dirty="0"/>
          </a:p>
        </p:txBody>
      </p:sp>
    </p:spTree>
    <p:extLst>
      <p:ext uri="{BB962C8B-B14F-4D97-AF65-F5344CB8AC3E}">
        <p14:creationId xmlns:p14="http://schemas.microsoft.com/office/powerpoint/2010/main" val="3498938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FF13-2F3D-4644-8162-61D636844E25}" type="slidenum">
              <a:rPr lang="en-US" smtClean="0"/>
              <a:t>28</a:t>
            </a:fld>
            <a:endParaRPr lang="en-US"/>
          </a:p>
        </p:txBody>
      </p:sp>
    </p:spTree>
    <p:extLst>
      <p:ext uri="{BB962C8B-B14F-4D97-AF65-F5344CB8AC3E}">
        <p14:creationId xmlns:p14="http://schemas.microsoft.com/office/powerpoint/2010/main" val="1334060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1D8BD707-D9CF-40AE-B4C6-C98DA3205C09}" type="datetimeFigureOut">
              <a:rPr lang="en-US" smtClean="0"/>
              <a:pPr/>
              <a:t>7/22/2020</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12237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99010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1D8BD707-D9CF-40AE-B4C6-C98DA3205C09}" type="datetimeFigureOut">
              <a:rPr lang="en-US" smtClean="0"/>
              <a:pPr/>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7/22/2020</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jpeg"/><Relationship Id="rId5" Type="http://schemas.microsoft.com/office/2007/relationships/hdphoto" Target="../media/hdphoto7.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12.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jpe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7" Type="http://schemas.microsoft.com/office/2007/relationships/hdphoto" Target="../media/hdphoto1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0.wdp"/><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6.jpe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4.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91.jpe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Climate Change and Ecological Impacts</a:t>
            </a:r>
            <a:endParaRPr lang="en-US" dirty="0"/>
          </a:p>
        </p:txBody>
      </p:sp>
      <p:sp>
        <p:nvSpPr>
          <p:cNvPr id="3" name="Subtitle 2"/>
          <p:cNvSpPr>
            <a:spLocks noGrp="1"/>
          </p:cNvSpPr>
          <p:nvPr>
            <p:ph type="subTitle" idx="1"/>
          </p:nvPr>
        </p:nvSpPr>
        <p:spPr>
          <a:xfrm>
            <a:off x="2590800" y="4724400"/>
            <a:ext cx="4572000" cy="1752600"/>
          </a:xfrm>
        </p:spPr>
        <p:txBody>
          <a:bodyPr>
            <a:normAutofit lnSpcReduction="10000"/>
          </a:bodyPr>
          <a:lstStyle/>
          <a:p>
            <a:r>
              <a:rPr lang="en-US" dirty="0">
                <a:solidFill>
                  <a:schemeClr val="accent1">
                    <a:lumMod val="75000"/>
                  </a:schemeClr>
                </a:solidFill>
              </a:rPr>
              <a:t>Jeremy D. Ross</a:t>
            </a:r>
          </a:p>
          <a:p>
            <a:r>
              <a:rPr lang="en-US" dirty="0">
                <a:solidFill>
                  <a:schemeClr val="accent1">
                    <a:lumMod val="75000"/>
                  </a:schemeClr>
                </a:solidFill>
              </a:rPr>
              <a:t>Oklahoma Biological Survey</a:t>
            </a:r>
          </a:p>
          <a:p>
            <a:r>
              <a:rPr lang="en-US" dirty="0">
                <a:solidFill>
                  <a:schemeClr val="accent1">
                    <a:lumMod val="75000"/>
                  </a:schemeClr>
                </a:solidFill>
              </a:rPr>
              <a:t>University of Oklahoma</a:t>
            </a:r>
          </a:p>
          <a:p>
            <a:r>
              <a:rPr lang="en-US" sz="2200" dirty="0">
                <a:solidFill>
                  <a:schemeClr val="accent1">
                    <a:lumMod val="75000"/>
                  </a:schemeClr>
                </a:solidFill>
              </a:rPr>
              <a:t>severeweatherecology.oucreate.com</a:t>
            </a:r>
          </a:p>
          <a:p>
            <a:endParaRPr lang="en-US" dirty="0"/>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06994" y="1910687"/>
            <a:ext cx="2207607" cy="26022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78013" y="1910687"/>
            <a:ext cx="2303587" cy="25977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78170" y="1910687"/>
            <a:ext cx="2027830" cy="2629125"/>
          </a:xfrm>
          <a:prstGeom prst="rect">
            <a:avLst/>
          </a:prstGeom>
          <a:ln>
            <a:solidFill>
              <a:srgbClr val="0070C0"/>
            </a:solidFill>
          </a:ln>
        </p:spPr>
      </p:pic>
    </p:spTree>
    <p:extLst>
      <p:ext uri="{BB962C8B-B14F-4D97-AF65-F5344CB8AC3E}">
        <p14:creationId xmlns:p14="http://schemas.microsoft.com/office/powerpoint/2010/main" val="3941683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62200" y="1371600"/>
            <a:ext cx="5372510" cy="5225820"/>
          </a:xfrm>
          <a:prstGeom prst="rect">
            <a:avLst/>
          </a:prstGeom>
        </p:spPr>
      </p:pic>
      <p:pic>
        <p:nvPicPr>
          <p:cNvPr id="39" name="Picture 38">
            <a:extLst>
              <a:ext uri="{FF2B5EF4-FFF2-40B4-BE49-F238E27FC236}">
                <a16:creationId xmlns:a16="http://schemas.microsoft.com/office/drawing/2014/main" id="{5ABA299C-ABAC-4EE2-A43E-2AEF7B6FA45E}"/>
              </a:ext>
            </a:extLst>
          </p:cNvPr>
          <p:cNvPicPr>
            <a:picLocks noChangeAspect="1"/>
          </p:cNvPicPr>
          <p:nvPr/>
        </p:nvPicPr>
        <p:blipFill>
          <a:blip r:embed="rId4"/>
          <a:stretch>
            <a:fillRect/>
          </a:stretch>
        </p:blipFill>
        <p:spPr>
          <a:xfrm>
            <a:off x="7010400" y="1761630"/>
            <a:ext cx="5148829" cy="5020106"/>
          </a:xfrm>
          <a:prstGeom prst="rect">
            <a:avLst/>
          </a:prstGeom>
        </p:spPr>
      </p:pic>
      <p:sp>
        <p:nvSpPr>
          <p:cNvPr id="2" name="Title 1"/>
          <p:cNvSpPr>
            <a:spLocks noGrp="1"/>
          </p:cNvSpPr>
          <p:nvPr>
            <p:ph type="title"/>
          </p:nvPr>
        </p:nvSpPr>
        <p:spPr>
          <a:xfrm>
            <a:off x="1053153" y="236764"/>
            <a:ext cx="8229600" cy="1325562"/>
          </a:xfrm>
        </p:spPr>
        <p:txBody>
          <a:bodyPr>
            <a:noAutofit/>
          </a:bodyPr>
          <a:lstStyle/>
          <a:p>
            <a:r>
              <a:rPr lang="en-US" sz="4800" dirty="0"/>
              <a:t>Defining “extreme” by </a:t>
            </a:r>
            <a:r>
              <a:rPr lang="en-US" sz="4800" i="1" dirty="0"/>
              <a:t>Impact</a:t>
            </a:r>
            <a:endParaRPr lang="en-US" sz="4800" dirty="0"/>
          </a:p>
        </p:txBody>
      </p:sp>
      <p:grpSp>
        <p:nvGrpSpPr>
          <p:cNvPr id="3" name="Group 2"/>
          <p:cNvGrpSpPr/>
          <p:nvPr/>
        </p:nvGrpSpPr>
        <p:grpSpPr>
          <a:xfrm>
            <a:off x="1738953" y="1614253"/>
            <a:ext cx="2620117" cy="1530661"/>
            <a:chOff x="1981199" y="1447800"/>
            <a:chExt cx="6017118" cy="3515176"/>
          </a:xfrm>
        </p:grpSpPr>
        <p:grpSp>
          <p:nvGrpSpPr>
            <p:cNvPr id="7" name="Group 6"/>
            <p:cNvGrpSpPr/>
            <p:nvPr/>
          </p:nvGrpSpPr>
          <p:grpSpPr>
            <a:xfrm>
              <a:off x="1981563" y="1447800"/>
              <a:ext cx="6016754" cy="3515176"/>
              <a:chOff x="1981563" y="1447800"/>
              <a:chExt cx="6016754" cy="3515176"/>
            </a:xfrm>
          </p:grpSpPr>
          <p:sp>
            <p:nvSpPr>
              <p:cNvPr id="17" name="TextBox 16"/>
              <p:cNvSpPr txBox="1"/>
              <p:nvPr/>
            </p:nvSpPr>
            <p:spPr>
              <a:xfrm>
                <a:off x="1981563" y="4114802"/>
                <a:ext cx="6016752" cy="848174"/>
              </a:xfrm>
              <a:prstGeom prst="rect">
                <a:avLst/>
              </a:prstGeom>
              <a:solidFill>
                <a:schemeClr val="tx2"/>
              </a:solidFill>
              <a:ln>
                <a:solidFill>
                  <a:schemeClr val="tx1"/>
                </a:solidFill>
              </a:ln>
            </p:spPr>
            <p:txBody>
              <a:bodyPr wrap="square" rtlCol="0">
                <a:spAutoFit/>
              </a:bodyPr>
              <a:lstStyle/>
              <a:p>
                <a:pPr algn="ctr"/>
                <a:endParaRPr lang="en-US" dirty="0">
                  <a:solidFill>
                    <a:schemeClr val="bg1"/>
                  </a:solidFill>
                </a:endParaRPr>
              </a:p>
            </p:txBody>
          </p:sp>
          <p:sp>
            <p:nvSpPr>
              <p:cNvPr id="24" name="TextBox 23"/>
              <p:cNvSpPr txBox="1"/>
              <p:nvPr/>
            </p:nvSpPr>
            <p:spPr>
              <a:xfrm>
                <a:off x="1981565" y="1447800"/>
                <a:ext cx="6016752" cy="848174"/>
              </a:xfrm>
              <a:prstGeom prst="rect">
                <a:avLst/>
              </a:prstGeom>
              <a:solidFill>
                <a:schemeClr val="tx2"/>
              </a:solidFill>
              <a:ln>
                <a:solidFill>
                  <a:schemeClr val="tx1"/>
                </a:solidFill>
              </a:ln>
            </p:spPr>
            <p:txBody>
              <a:bodyPr wrap="square" rtlCol="0">
                <a:spAutoFit/>
              </a:bodyPr>
              <a:lstStyle/>
              <a:p>
                <a:pPr algn="ctr"/>
                <a:endParaRPr lang="en-US" dirty="0">
                  <a:solidFill>
                    <a:schemeClr val="bg1"/>
                  </a:solidFill>
                </a:endParaRPr>
              </a:p>
            </p:txBody>
          </p:sp>
        </p:grpSp>
        <p:sp>
          <p:nvSpPr>
            <p:cNvPr id="6" name="Rectangle 5"/>
            <p:cNvSpPr/>
            <p:nvPr/>
          </p:nvSpPr>
          <p:spPr>
            <a:xfrm>
              <a:off x="1981200" y="1818243"/>
              <a:ext cx="6006519" cy="2296558"/>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1981200" y="2202762"/>
              <a:ext cx="6006519" cy="1531039"/>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1981200" y="2587282"/>
              <a:ext cx="6006519" cy="765519"/>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a:stCxn id="4" idx="1"/>
              <a:endCxn id="4" idx="3"/>
            </p:cNvCxnSpPr>
            <p:nvPr/>
          </p:nvCxnSpPr>
          <p:spPr>
            <a:xfrm>
              <a:off x="1981200" y="2970042"/>
              <a:ext cx="600651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rot="10800000" flipV="1">
              <a:off x="1981199" y="1818242"/>
              <a:ext cx="6006516" cy="2452843"/>
            </a:xfrm>
            <a:custGeom>
              <a:avLst/>
              <a:gdLst>
                <a:gd name="connsiteX0" fmla="*/ 0 w 8037871"/>
                <a:gd name="connsiteY0" fmla="*/ 256317 h 1981949"/>
                <a:gd name="connsiteX1" fmla="*/ 870155 w 8037871"/>
                <a:gd name="connsiteY1" fmla="*/ 1303452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256317 h 1981949"/>
                <a:gd name="connsiteX1" fmla="*/ 691800 w 8037871"/>
                <a:gd name="connsiteY1" fmla="*/ 995160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698399 h 2424031"/>
                <a:gd name="connsiteX1" fmla="*/ 691800 w 8037871"/>
                <a:gd name="connsiteY1" fmla="*/ 1437242 h 2424031"/>
                <a:gd name="connsiteX2" fmla="*/ 1681317 w 8037871"/>
                <a:gd name="connsiteY2" fmla="*/ 550915 h 2424031"/>
                <a:gd name="connsiteX3" fmla="*/ 2344994 w 8037871"/>
                <a:gd name="connsiteY3" fmla="*/ 949122 h 2424031"/>
                <a:gd name="connsiteX4" fmla="*/ 2728452 w 8037871"/>
                <a:gd name="connsiteY4" fmla="*/ 609909 h 2424031"/>
                <a:gd name="connsiteX5" fmla="*/ 3288891 w 8037871"/>
                <a:gd name="connsiteY5" fmla="*/ 2423960 h 2424031"/>
                <a:gd name="connsiteX6" fmla="*/ 3760839 w 8037871"/>
                <a:gd name="connsiteY6" fmla="*/ 536167 h 2424031"/>
                <a:gd name="connsiteX7" fmla="*/ 4218039 w 8037871"/>
                <a:gd name="connsiteY7" fmla="*/ 963870 h 2424031"/>
                <a:gd name="connsiteX8" fmla="*/ 4837471 w 8037871"/>
                <a:gd name="connsiteY8" fmla="*/ 683651 h 2424031"/>
                <a:gd name="connsiteX9" fmla="*/ 5515897 w 8037871"/>
                <a:gd name="connsiteY9" fmla="*/ 1008115 h 2424031"/>
                <a:gd name="connsiteX10" fmla="*/ 6004995 w 8037871"/>
                <a:gd name="connsiteY10" fmla="*/ 7327 h 2424031"/>
                <a:gd name="connsiteX11" fmla="*/ 6400800 w 8037871"/>
                <a:gd name="connsiteY11" fmla="*/ 550915 h 2424031"/>
                <a:gd name="connsiteX12" fmla="*/ 6916994 w 8037871"/>
                <a:gd name="connsiteY12" fmla="*/ 477173 h 2424031"/>
                <a:gd name="connsiteX13" fmla="*/ 7359446 w 8037871"/>
                <a:gd name="connsiteY13" fmla="*/ 801638 h 2424031"/>
                <a:gd name="connsiteX14" fmla="*/ 7624917 w 8037871"/>
                <a:gd name="connsiteY14" fmla="*/ 1539057 h 2424031"/>
                <a:gd name="connsiteX15" fmla="*/ 8037871 w 8037871"/>
                <a:gd name="connsiteY15" fmla="*/ 742644 h 2424031"/>
                <a:gd name="connsiteX0" fmla="*/ 0 w 8037871"/>
                <a:gd name="connsiteY0" fmla="*/ 873113 h 2598745"/>
                <a:gd name="connsiteX1" fmla="*/ 691800 w 8037871"/>
                <a:gd name="connsiteY1" fmla="*/ 1611956 h 2598745"/>
                <a:gd name="connsiteX2" fmla="*/ 1681317 w 8037871"/>
                <a:gd name="connsiteY2" fmla="*/ 725629 h 2598745"/>
                <a:gd name="connsiteX3" fmla="*/ 2344994 w 8037871"/>
                <a:gd name="connsiteY3" fmla="*/ 1123836 h 2598745"/>
                <a:gd name="connsiteX4" fmla="*/ 2728452 w 8037871"/>
                <a:gd name="connsiteY4" fmla="*/ 784623 h 2598745"/>
                <a:gd name="connsiteX5" fmla="*/ 3288891 w 8037871"/>
                <a:gd name="connsiteY5" fmla="*/ 2598674 h 2598745"/>
                <a:gd name="connsiteX6" fmla="*/ 3760839 w 8037871"/>
                <a:gd name="connsiteY6" fmla="*/ 710881 h 2598745"/>
                <a:gd name="connsiteX7" fmla="*/ 4218039 w 8037871"/>
                <a:gd name="connsiteY7" fmla="*/ 1138584 h 2598745"/>
                <a:gd name="connsiteX8" fmla="*/ 4837471 w 8037871"/>
                <a:gd name="connsiteY8" fmla="*/ 858365 h 2598745"/>
                <a:gd name="connsiteX9" fmla="*/ 5515897 w 8037871"/>
                <a:gd name="connsiteY9" fmla="*/ 1182829 h 2598745"/>
                <a:gd name="connsiteX10" fmla="*/ 5915586 w 8037871"/>
                <a:gd name="connsiteY10" fmla="*/ 5874 h 2598745"/>
                <a:gd name="connsiteX11" fmla="*/ 6400800 w 8037871"/>
                <a:gd name="connsiteY11" fmla="*/ 725629 h 2598745"/>
                <a:gd name="connsiteX12" fmla="*/ 6916994 w 8037871"/>
                <a:gd name="connsiteY12" fmla="*/ 651887 h 2598745"/>
                <a:gd name="connsiteX13" fmla="*/ 7359446 w 8037871"/>
                <a:gd name="connsiteY13" fmla="*/ 976352 h 2598745"/>
                <a:gd name="connsiteX14" fmla="*/ 7624917 w 8037871"/>
                <a:gd name="connsiteY14" fmla="*/ 1713771 h 2598745"/>
                <a:gd name="connsiteX15" fmla="*/ 8037871 w 8037871"/>
                <a:gd name="connsiteY15"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33117 w 7346071"/>
                <a:gd name="connsiteY13" fmla="*/ 171377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06135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133764 h 2598745"/>
                <a:gd name="connsiteX14" fmla="*/ 7346071 w 7346071"/>
                <a:gd name="connsiteY14" fmla="*/ 917358 h 2598745"/>
                <a:gd name="connsiteX0" fmla="*/ 0 w 7346071"/>
                <a:gd name="connsiteY0" fmla="*/ 1611956 h 2598737"/>
                <a:gd name="connsiteX1" fmla="*/ 989517 w 7346071"/>
                <a:gd name="connsiteY1" fmla="*/ 725629 h 2598737"/>
                <a:gd name="connsiteX2" fmla="*/ 1653194 w 7346071"/>
                <a:gd name="connsiteY2" fmla="*/ 1123836 h 2598737"/>
                <a:gd name="connsiteX3" fmla="*/ 2053306 w 7346071"/>
                <a:gd name="connsiteY3" fmla="*/ 639797 h 2598737"/>
                <a:gd name="connsiteX4" fmla="*/ 2597091 w 7346071"/>
                <a:gd name="connsiteY4" fmla="*/ 2598674 h 2598737"/>
                <a:gd name="connsiteX5" fmla="*/ 3069039 w 7346071"/>
                <a:gd name="connsiteY5" fmla="*/ 710881 h 2598737"/>
                <a:gd name="connsiteX6" fmla="*/ 3526239 w 7346071"/>
                <a:gd name="connsiteY6" fmla="*/ 1138584 h 2598737"/>
                <a:gd name="connsiteX7" fmla="*/ 4145671 w 7346071"/>
                <a:gd name="connsiteY7" fmla="*/ 858365 h 2598737"/>
                <a:gd name="connsiteX8" fmla="*/ 4824097 w 7346071"/>
                <a:gd name="connsiteY8" fmla="*/ 1182829 h 2598737"/>
                <a:gd name="connsiteX9" fmla="*/ 5223786 w 7346071"/>
                <a:gd name="connsiteY9" fmla="*/ 5874 h 2598737"/>
                <a:gd name="connsiteX10" fmla="*/ 5709000 w 7346071"/>
                <a:gd name="connsiteY10" fmla="*/ 725629 h 2598737"/>
                <a:gd name="connsiteX11" fmla="*/ 6225194 w 7346071"/>
                <a:gd name="connsiteY11" fmla="*/ 651887 h 2598737"/>
                <a:gd name="connsiteX12" fmla="*/ 6667646 w 7346071"/>
                <a:gd name="connsiteY12" fmla="*/ 976352 h 2598737"/>
                <a:gd name="connsiteX13" fmla="*/ 6999735 w 7346071"/>
                <a:gd name="connsiteY13" fmla="*/ 2133764 h 2598737"/>
                <a:gd name="connsiteX14" fmla="*/ 7346071 w 7346071"/>
                <a:gd name="connsiteY14" fmla="*/ 917358 h 2598737"/>
                <a:gd name="connsiteX0" fmla="*/ 0 w 7346071"/>
                <a:gd name="connsiteY0" fmla="*/ 1611956 h 2602869"/>
                <a:gd name="connsiteX1" fmla="*/ 989517 w 7346071"/>
                <a:gd name="connsiteY1" fmla="*/ 725629 h 2602869"/>
                <a:gd name="connsiteX2" fmla="*/ 1653194 w 7346071"/>
                <a:gd name="connsiteY2" fmla="*/ 1123836 h 2602869"/>
                <a:gd name="connsiteX3" fmla="*/ 2053306 w 7346071"/>
                <a:gd name="connsiteY3" fmla="*/ 639797 h 2602869"/>
                <a:gd name="connsiteX4" fmla="*/ 2597091 w 7346071"/>
                <a:gd name="connsiteY4" fmla="*/ 2598674 h 2602869"/>
                <a:gd name="connsiteX5" fmla="*/ 3052384 w 7346071"/>
                <a:gd name="connsiteY5" fmla="*/ 1159839 h 2602869"/>
                <a:gd name="connsiteX6" fmla="*/ 3526239 w 7346071"/>
                <a:gd name="connsiteY6" fmla="*/ 1138584 h 2602869"/>
                <a:gd name="connsiteX7" fmla="*/ 4145671 w 7346071"/>
                <a:gd name="connsiteY7" fmla="*/ 858365 h 2602869"/>
                <a:gd name="connsiteX8" fmla="*/ 4824097 w 7346071"/>
                <a:gd name="connsiteY8" fmla="*/ 1182829 h 2602869"/>
                <a:gd name="connsiteX9" fmla="*/ 5223786 w 7346071"/>
                <a:gd name="connsiteY9" fmla="*/ 5874 h 2602869"/>
                <a:gd name="connsiteX10" fmla="*/ 5709000 w 7346071"/>
                <a:gd name="connsiteY10" fmla="*/ 725629 h 2602869"/>
                <a:gd name="connsiteX11" fmla="*/ 6225194 w 7346071"/>
                <a:gd name="connsiteY11" fmla="*/ 651887 h 2602869"/>
                <a:gd name="connsiteX12" fmla="*/ 6667646 w 7346071"/>
                <a:gd name="connsiteY12" fmla="*/ 976352 h 2602869"/>
                <a:gd name="connsiteX13" fmla="*/ 6999735 w 7346071"/>
                <a:gd name="connsiteY13" fmla="*/ 2133764 h 2602869"/>
                <a:gd name="connsiteX14" fmla="*/ 7346071 w 7346071"/>
                <a:gd name="connsiteY14" fmla="*/ 917358 h 26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46071" h="2602869">
                  <a:moveTo>
                    <a:pt x="0" y="1611956"/>
                  </a:moveTo>
                  <a:cubicBezTo>
                    <a:pt x="280220" y="1587375"/>
                    <a:pt x="713985" y="806982"/>
                    <a:pt x="989517" y="725629"/>
                  </a:cubicBezTo>
                  <a:cubicBezTo>
                    <a:pt x="1265049" y="644276"/>
                    <a:pt x="1475896" y="1138141"/>
                    <a:pt x="1653194" y="1123836"/>
                  </a:cubicBezTo>
                  <a:cubicBezTo>
                    <a:pt x="1830492" y="1109531"/>
                    <a:pt x="1895990" y="393991"/>
                    <a:pt x="2053306" y="639797"/>
                  </a:cubicBezTo>
                  <a:cubicBezTo>
                    <a:pt x="2210622" y="885603"/>
                    <a:pt x="2430578" y="2512000"/>
                    <a:pt x="2597091" y="2598674"/>
                  </a:cubicBezTo>
                  <a:cubicBezTo>
                    <a:pt x="2763604" y="2685348"/>
                    <a:pt x="2897526" y="1403187"/>
                    <a:pt x="3052384" y="1159839"/>
                  </a:cubicBezTo>
                  <a:cubicBezTo>
                    <a:pt x="3207242" y="916491"/>
                    <a:pt x="3344025" y="1188830"/>
                    <a:pt x="3526239" y="1138584"/>
                  </a:cubicBezTo>
                  <a:cubicBezTo>
                    <a:pt x="3708453" y="1088338"/>
                    <a:pt x="3929361" y="850991"/>
                    <a:pt x="4145671" y="858365"/>
                  </a:cubicBezTo>
                  <a:cubicBezTo>
                    <a:pt x="4361981" y="865739"/>
                    <a:pt x="4644411" y="1324911"/>
                    <a:pt x="4824097" y="1182829"/>
                  </a:cubicBezTo>
                  <a:cubicBezTo>
                    <a:pt x="5003783" y="1040747"/>
                    <a:pt x="5076302" y="82074"/>
                    <a:pt x="5223786" y="5874"/>
                  </a:cubicBezTo>
                  <a:cubicBezTo>
                    <a:pt x="5371270" y="-70326"/>
                    <a:pt x="5542099" y="617960"/>
                    <a:pt x="5709000" y="725629"/>
                  </a:cubicBezTo>
                  <a:cubicBezTo>
                    <a:pt x="5875901" y="833298"/>
                    <a:pt x="6065420" y="610100"/>
                    <a:pt x="6225194" y="651887"/>
                  </a:cubicBezTo>
                  <a:cubicBezTo>
                    <a:pt x="6384968" y="693674"/>
                    <a:pt x="6538556" y="729373"/>
                    <a:pt x="6667646" y="976352"/>
                  </a:cubicBezTo>
                  <a:cubicBezTo>
                    <a:pt x="6796736" y="1223331"/>
                    <a:pt x="6886664" y="2143596"/>
                    <a:pt x="6999735" y="2133764"/>
                  </a:cubicBezTo>
                  <a:cubicBezTo>
                    <a:pt x="7112806" y="2123932"/>
                    <a:pt x="7196129" y="1310648"/>
                    <a:pt x="7346071" y="917358"/>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8" name="TextBox 27"/>
          <p:cNvSpPr txBox="1"/>
          <p:nvPr/>
        </p:nvSpPr>
        <p:spPr>
          <a:xfrm>
            <a:off x="2424753" y="5420576"/>
            <a:ext cx="2621350" cy="369332"/>
          </a:xfrm>
          <a:prstGeom prst="rect">
            <a:avLst/>
          </a:prstGeom>
          <a:solidFill>
            <a:schemeClr val="tx2"/>
          </a:solidFill>
          <a:ln>
            <a:solidFill>
              <a:schemeClr val="tx1"/>
            </a:solidFill>
          </a:ln>
        </p:spPr>
        <p:txBody>
          <a:bodyPr wrap="square" rtlCol="0">
            <a:spAutoFit/>
          </a:bodyPr>
          <a:lstStyle/>
          <a:p>
            <a:pPr algn="ctr"/>
            <a:r>
              <a:rPr lang="en-US" dirty="0">
                <a:solidFill>
                  <a:schemeClr val="bg1"/>
                </a:solidFill>
              </a:rPr>
              <a:t> </a:t>
            </a:r>
          </a:p>
        </p:txBody>
      </p:sp>
      <p:sp>
        <p:nvSpPr>
          <p:cNvPr id="29" name="TextBox 28"/>
          <p:cNvSpPr txBox="1"/>
          <p:nvPr/>
        </p:nvSpPr>
        <p:spPr>
          <a:xfrm>
            <a:off x="2438403" y="4401317"/>
            <a:ext cx="2606134" cy="369332"/>
          </a:xfrm>
          <a:prstGeom prst="rect">
            <a:avLst/>
          </a:prstGeom>
          <a:solidFill>
            <a:schemeClr val="tx2"/>
          </a:solidFill>
          <a:ln>
            <a:solidFill>
              <a:schemeClr val="tx1"/>
            </a:solidFill>
          </a:ln>
        </p:spPr>
        <p:txBody>
          <a:bodyPr wrap="square" rtlCol="0">
            <a:spAutoFit/>
          </a:bodyPr>
          <a:lstStyle/>
          <a:p>
            <a:pPr algn="ctr"/>
            <a:endParaRPr lang="en-US" dirty="0">
              <a:solidFill>
                <a:schemeClr val="bg1"/>
              </a:solidFill>
            </a:endParaRPr>
          </a:p>
        </p:txBody>
      </p:sp>
      <p:sp>
        <p:nvSpPr>
          <p:cNvPr id="20" name="Rectangle 19"/>
          <p:cNvSpPr/>
          <p:nvPr/>
        </p:nvSpPr>
        <p:spPr>
          <a:xfrm>
            <a:off x="2438243" y="4430402"/>
            <a:ext cx="2601704" cy="990174"/>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2438243" y="4757413"/>
            <a:ext cx="2601704" cy="549858"/>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p:cNvSpPr/>
          <p:nvPr/>
        </p:nvSpPr>
        <p:spPr>
          <a:xfrm>
            <a:off x="2438243" y="4923966"/>
            <a:ext cx="2601704" cy="19811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Straight Connector 25"/>
          <p:cNvCxnSpPr/>
          <p:nvPr/>
        </p:nvCxnSpPr>
        <p:spPr>
          <a:xfrm>
            <a:off x="2438243" y="5010917"/>
            <a:ext cx="26017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rot="10800000" flipV="1">
            <a:off x="2438243" y="4590857"/>
            <a:ext cx="2601702" cy="1062440"/>
          </a:xfrm>
          <a:custGeom>
            <a:avLst/>
            <a:gdLst>
              <a:gd name="connsiteX0" fmla="*/ 0 w 8037871"/>
              <a:gd name="connsiteY0" fmla="*/ 256317 h 1981949"/>
              <a:gd name="connsiteX1" fmla="*/ 870155 w 8037871"/>
              <a:gd name="connsiteY1" fmla="*/ 1303452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256317 h 1981949"/>
              <a:gd name="connsiteX1" fmla="*/ 691800 w 8037871"/>
              <a:gd name="connsiteY1" fmla="*/ 995160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698399 h 2424031"/>
              <a:gd name="connsiteX1" fmla="*/ 691800 w 8037871"/>
              <a:gd name="connsiteY1" fmla="*/ 1437242 h 2424031"/>
              <a:gd name="connsiteX2" fmla="*/ 1681317 w 8037871"/>
              <a:gd name="connsiteY2" fmla="*/ 550915 h 2424031"/>
              <a:gd name="connsiteX3" fmla="*/ 2344994 w 8037871"/>
              <a:gd name="connsiteY3" fmla="*/ 949122 h 2424031"/>
              <a:gd name="connsiteX4" fmla="*/ 2728452 w 8037871"/>
              <a:gd name="connsiteY4" fmla="*/ 609909 h 2424031"/>
              <a:gd name="connsiteX5" fmla="*/ 3288891 w 8037871"/>
              <a:gd name="connsiteY5" fmla="*/ 2423960 h 2424031"/>
              <a:gd name="connsiteX6" fmla="*/ 3760839 w 8037871"/>
              <a:gd name="connsiteY6" fmla="*/ 536167 h 2424031"/>
              <a:gd name="connsiteX7" fmla="*/ 4218039 w 8037871"/>
              <a:gd name="connsiteY7" fmla="*/ 963870 h 2424031"/>
              <a:gd name="connsiteX8" fmla="*/ 4837471 w 8037871"/>
              <a:gd name="connsiteY8" fmla="*/ 683651 h 2424031"/>
              <a:gd name="connsiteX9" fmla="*/ 5515897 w 8037871"/>
              <a:gd name="connsiteY9" fmla="*/ 1008115 h 2424031"/>
              <a:gd name="connsiteX10" fmla="*/ 6004995 w 8037871"/>
              <a:gd name="connsiteY10" fmla="*/ 7327 h 2424031"/>
              <a:gd name="connsiteX11" fmla="*/ 6400800 w 8037871"/>
              <a:gd name="connsiteY11" fmla="*/ 550915 h 2424031"/>
              <a:gd name="connsiteX12" fmla="*/ 6916994 w 8037871"/>
              <a:gd name="connsiteY12" fmla="*/ 477173 h 2424031"/>
              <a:gd name="connsiteX13" fmla="*/ 7359446 w 8037871"/>
              <a:gd name="connsiteY13" fmla="*/ 801638 h 2424031"/>
              <a:gd name="connsiteX14" fmla="*/ 7624917 w 8037871"/>
              <a:gd name="connsiteY14" fmla="*/ 1539057 h 2424031"/>
              <a:gd name="connsiteX15" fmla="*/ 8037871 w 8037871"/>
              <a:gd name="connsiteY15" fmla="*/ 742644 h 2424031"/>
              <a:gd name="connsiteX0" fmla="*/ 0 w 8037871"/>
              <a:gd name="connsiteY0" fmla="*/ 873113 h 2598745"/>
              <a:gd name="connsiteX1" fmla="*/ 691800 w 8037871"/>
              <a:gd name="connsiteY1" fmla="*/ 1611956 h 2598745"/>
              <a:gd name="connsiteX2" fmla="*/ 1681317 w 8037871"/>
              <a:gd name="connsiteY2" fmla="*/ 725629 h 2598745"/>
              <a:gd name="connsiteX3" fmla="*/ 2344994 w 8037871"/>
              <a:gd name="connsiteY3" fmla="*/ 1123836 h 2598745"/>
              <a:gd name="connsiteX4" fmla="*/ 2728452 w 8037871"/>
              <a:gd name="connsiteY4" fmla="*/ 784623 h 2598745"/>
              <a:gd name="connsiteX5" fmla="*/ 3288891 w 8037871"/>
              <a:gd name="connsiteY5" fmla="*/ 2598674 h 2598745"/>
              <a:gd name="connsiteX6" fmla="*/ 3760839 w 8037871"/>
              <a:gd name="connsiteY6" fmla="*/ 710881 h 2598745"/>
              <a:gd name="connsiteX7" fmla="*/ 4218039 w 8037871"/>
              <a:gd name="connsiteY7" fmla="*/ 1138584 h 2598745"/>
              <a:gd name="connsiteX8" fmla="*/ 4837471 w 8037871"/>
              <a:gd name="connsiteY8" fmla="*/ 858365 h 2598745"/>
              <a:gd name="connsiteX9" fmla="*/ 5515897 w 8037871"/>
              <a:gd name="connsiteY9" fmla="*/ 1182829 h 2598745"/>
              <a:gd name="connsiteX10" fmla="*/ 5915586 w 8037871"/>
              <a:gd name="connsiteY10" fmla="*/ 5874 h 2598745"/>
              <a:gd name="connsiteX11" fmla="*/ 6400800 w 8037871"/>
              <a:gd name="connsiteY11" fmla="*/ 725629 h 2598745"/>
              <a:gd name="connsiteX12" fmla="*/ 6916994 w 8037871"/>
              <a:gd name="connsiteY12" fmla="*/ 651887 h 2598745"/>
              <a:gd name="connsiteX13" fmla="*/ 7359446 w 8037871"/>
              <a:gd name="connsiteY13" fmla="*/ 976352 h 2598745"/>
              <a:gd name="connsiteX14" fmla="*/ 7624917 w 8037871"/>
              <a:gd name="connsiteY14" fmla="*/ 1713771 h 2598745"/>
              <a:gd name="connsiteX15" fmla="*/ 8037871 w 8037871"/>
              <a:gd name="connsiteY15"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33117 w 7346071"/>
              <a:gd name="connsiteY13" fmla="*/ 171377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06135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133764 h 2598745"/>
              <a:gd name="connsiteX14" fmla="*/ 7346071 w 7346071"/>
              <a:gd name="connsiteY14" fmla="*/ 917358 h 2598745"/>
              <a:gd name="connsiteX0" fmla="*/ 0 w 7346071"/>
              <a:gd name="connsiteY0" fmla="*/ 1611956 h 2598737"/>
              <a:gd name="connsiteX1" fmla="*/ 989517 w 7346071"/>
              <a:gd name="connsiteY1" fmla="*/ 725629 h 2598737"/>
              <a:gd name="connsiteX2" fmla="*/ 1653194 w 7346071"/>
              <a:gd name="connsiteY2" fmla="*/ 1123836 h 2598737"/>
              <a:gd name="connsiteX3" fmla="*/ 2053306 w 7346071"/>
              <a:gd name="connsiteY3" fmla="*/ 639797 h 2598737"/>
              <a:gd name="connsiteX4" fmla="*/ 2597091 w 7346071"/>
              <a:gd name="connsiteY4" fmla="*/ 2598674 h 2598737"/>
              <a:gd name="connsiteX5" fmla="*/ 3069039 w 7346071"/>
              <a:gd name="connsiteY5" fmla="*/ 710881 h 2598737"/>
              <a:gd name="connsiteX6" fmla="*/ 3526239 w 7346071"/>
              <a:gd name="connsiteY6" fmla="*/ 1138584 h 2598737"/>
              <a:gd name="connsiteX7" fmla="*/ 4145671 w 7346071"/>
              <a:gd name="connsiteY7" fmla="*/ 858365 h 2598737"/>
              <a:gd name="connsiteX8" fmla="*/ 4824097 w 7346071"/>
              <a:gd name="connsiteY8" fmla="*/ 1182829 h 2598737"/>
              <a:gd name="connsiteX9" fmla="*/ 5223786 w 7346071"/>
              <a:gd name="connsiteY9" fmla="*/ 5874 h 2598737"/>
              <a:gd name="connsiteX10" fmla="*/ 5709000 w 7346071"/>
              <a:gd name="connsiteY10" fmla="*/ 725629 h 2598737"/>
              <a:gd name="connsiteX11" fmla="*/ 6225194 w 7346071"/>
              <a:gd name="connsiteY11" fmla="*/ 651887 h 2598737"/>
              <a:gd name="connsiteX12" fmla="*/ 6667646 w 7346071"/>
              <a:gd name="connsiteY12" fmla="*/ 976352 h 2598737"/>
              <a:gd name="connsiteX13" fmla="*/ 6999735 w 7346071"/>
              <a:gd name="connsiteY13" fmla="*/ 2133764 h 2598737"/>
              <a:gd name="connsiteX14" fmla="*/ 7346071 w 7346071"/>
              <a:gd name="connsiteY14" fmla="*/ 917358 h 2598737"/>
              <a:gd name="connsiteX0" fmla="*/ 0 w 7346071"/>
              <a:gd name="connsiteY0" fmla="*/ 1611956 h 2602869"/>
              <a:gd name="connsiteX1" fmla="*/ 989517 w 7346071"/>
              <a:gd name="connsiteY1" fmla="*/ 725629 h 2602869"/>
              <a:gd name="connsiteX2" fmla="*/ 1653194 w 7346071"/>
              <a:gd name="connsiteY2" fmla="*/ 1123836 h 2602869"/>
              <a:gd name="connsiteX3" fmla="*/ 2053306 w 7346071"/>
              <a:gd name="connsiteY3" fmla="*/ 639797 h 2602869"/>
              <a:gd name="connsiteX4" fmla="*/ 2597091 w 7346071"/>
              <a:gd name="connsiteY4" fmla="*/ 2598674 h 2602869"/>
              <a:gd name="connsiteX5" fmla="*/ 3052384 w 7346071"/>
              <a:gd name="connsiteY5" fmla="*/ 1159839 h 2602869"/>
              <a:gd name="connsiteX6" fmla="*/ 3526239 w 7346071"/>
              <a:gd name="connsiteY6" fmla="*/ 1138584 h 2602869"/>
              <a:gd name="connsiteX7" fmla="*/ 4145671 w 7346071"/>
              <a:gd name="connsiteY7" fmla="*/ 858365 h 2602869"/>
              <a:gd name="connsiteX8" fmla="*/ 4824097 w 7346071"/>
              <a:gd name="connsiteY8" fmla="*/ 1182829 h 2602869"/>
              <a:gd name="connsiteX9" fmla="*/ 5223786 w 7346071"/>
              <a:gd name="connsiteY9" fmla="*/ 5874 h 2602869"/>
              <a:gd name="connsiteX10" fmla="*/ 5709000 w 7346071"/>
              <a:gd name="connsiteY10" fmla="*/ 725629 h 2602869"/>
              <a:gd name="connsiteX11" fmla="*/ 6225194 w 7346071"/>
              <a:gd name="connsiteY11" fmla="*/ 651887 h 2602869"/>
              <a:gd name="connsiteX12" fmla="*/ 6667646 w 7346071"/>
              <a:gd name="connsiteY12" fmla="*/ 976352 h 2602869"/>
              <a:gd name="connsiteX13" fmla="*/ 6999735 w 7346071"/>
              <a:gd name="connsiteY13" fmla="*/ 2133764 h 2602869"/>
              <a:gd name="connsiteX14" fmla="*/ 7346071 w 7346071"/>
              <a:gd name="connsiteY14" fmla="*/ 917358 h 26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46071" h="2602869">
                <a:moveTo>
                  <a:pt x="0" y="1611956"/>
                </a:moveTo>
                <a:cubicBezTo>
                  <a:pt x="280220" y="1587375"/>
                  <a:pt x="713985" y="806982"/>
                  <a:pt x="989517" y="725629"/>
                </a:cubicBezTo>
                <a:cubicBezTo>
                  <a:pt x="1265049" y="644276"/>
                  <a:pt x="1475896" y="1138141"/>
                  <a:pt x="1653194" y="1123836"/>
                </a:cubicBezTo>
                <a:cubicBezTo>
                  <a:pt x="1830492" y="1109531"/>
                  <a:pt x="1895990" y="393991"/>
                  <a:pt x="2053306" y="639797"/>
                </a:cubicBezTo>
                <a:cubicBezTo>
                  <a:pt x="2210622" y="885603"/>
                  <a:pt x="2430578" y="2512000"/>
                  <a:pt x="2597091" y="2598674"/>
                </a:cubicBezTo>
                <a:cubicBezTo>
                  <a:pt x="2763604" y="2685348"/>
                  <a:pt x="2897526" y="1403187"/>
                  <a:pt x="3052384" y="1159839"/>
                </a:cubicBezTo>
                <a:cubicBezTo>
                  <a:pt x="3207242" y="916491"/>
                  <a:pt x="3344025" y="1188830"/>
                  <a:pt x="3526239" y="1138584"/>
                </a:cubicBezTo>
                <a:cubicBezTo>
                  <a:pt x="3708453" y="1088338"/>
                  <a:pt x="3929361" y="850991"/>
                  <a:pt x="4145671" y="858365"/>
                </a:cubicBezTo>
                <a:cubicBezTo>
                  <a:pt x="4361981" y="865739"/>
                  <a:pt x="4644411" y="1324911"/>
                  <a:pt x="4824097" y="1182829"/>
                </a:cubicBezTo>
                <a:cubicBezTo>
                  <a:pt x="5003783" y="1040747"/>
                  <a:pt x="5076302" y="82074"/>
                  <a:pt x="5223786" y="5874"/>
                </a:cubicBezTo>
                <a:cubicBezTo>
                  <a:pt x="5371270" y="-70326"/>
                  <a:pt x="5542099" y="617960"/>
                  <a:pt x="5709000" y="725629"/>
                </a:cubicBezTo>
                <a:cubicBezTo>
                  <a:pt x="5875901" y="833298"/>
                  <a:pt x="6065420" y="610100"/>
                  <a:pt x="6225194" y="651887"/>
                </a:cubicBezTo>
                <a:cubicBezTo>
                  <a:pt x="6384968" y="693674"/>
                  <a:pt x="6538556" y="729373"/>
                  <a:pt x="6667646" y="976352"/>
                </a:cubicBezTo>
                <a:cubicBezTo>
                  <a:pt x="6796736" y="1223331"/>
                  <a:pt x="6886664" y="2143596"/>
                  <a:pt x="6999735" y="2133764"/>
                </a:cubicBezTo>
                <a:cubicBezTo>
                  <a:pt x="7112806" y="2123932"/>
                  <a:pt x="7196129" y="1310648"/>
                  <a:pt x="7346071" y="917358"/>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p:cNvGrpSpPr/>
          <p:nvPr/>
        </p:nvGrpSpPr>
        <p:grpSpPr>
          <a:xfrm>
            <a:off x="6503523" y="2362200"/>
            <a:ext cx="2792877" cy="1604800"/>
            <a:chOff x="5486399" y="1793842"/>
            <a:chExt cx="2527875" cy="1452529"/>
          </a:xfrm>
        </p:grpSpPr>
        <p:grpSp>
          <p:nvGrpSpPr>
            <p:cNvPr id="31" name="Group 30"/>
            <p:cNvGrpSpPr/>
            <p:nvPr/>
          </p:nvGrpSpPr>
          <p:grpSpPr>
            <a:xfrm>
              <a:off x="5486399" y="1793842"/>
              <a:ext cx="2524837" cy="1452529"/>
              <a:chOff x="1981563" y="1447800"/>
              <a:chExt cx="6016754" cy="3464277"/>
            </a:xfrm>
          </p:grpSpPr>
          <p:sp>
            <p:nvSpPr>
              <p:cNvPr id="37" name="TextBox 36"/>
              <p:cNvSpPr txBox="1"/>
              <p:nvPr/>
            </p:nvSpPr>
            <p:spPr>
              <a:xfrm>
                <a:off x="1981563" y="4114801"/>
                <a:ext cx="6016752" cy="797276"/>
              </a:xfrm>
              <a:prstGeom prst="rect">
                <a:avLst/>
              </a:prstGeom>
              <a:solidFill>
                <a:schemeClr val="tx2"/>
              </a:solidFill>
              <a:ln>
                <a:solidFill>
                  <a:schemeClr val="tx1"/>
                </a:solidFill>
              </a:ln>
            </p:spPr>
            <p:txBody>
              <a:bodyPr wrap="square" rtlCol="0">
                <a:spAutoFit/>
              </a:bodyPr>
              <a:lstStyle/>
              <a:p>
                <a:pPr algn="ctr"/>
                <a:endParaRPr lang="en-US" dirty="0">
                  <a:solidFill>
                    <a:schemeClr val="bg1"/>
                  </a:solidFill>
                </a:endParaRPr>
              </a:p>
            </p:txBody>
          </p:sp>
          <p:sp>
            <p:nvSpPr>
              <p:cNvPr id="38" name="TextBox 37"/>
              <p:cNvSpPr txBox="1"/>
              <p:nvPr/>
            </p:nvSpPr>
            <p:spPr>
              <a:xfrm>
                <a:off x="1981565" y="1447800"/>
                <a:ext cx="6016752" cy="797276"/>
              </a:xfrm>
              <a:prstGeom prst="rect">
                <a:avLst/>
              </a:prstGeom>
              <a:solidFill>
                <a:schemeClr val="tx2"/>
              </a:solidFill>
              <a:ln>
                <a:solidFill>
                  <a:schemeClr val="tx1"/>
                </a:solidFill>
              </a:ln>
            </p:spPr>
            <p:txBody>
              <a:bodyPr wrap="square" rtlCol="0">
                <a:spAutoFit/>
              </a:bodyPr>
              <a:lstStyle/>
              <a:p>
                <a:pPr algn="ctr"/>
                <a:endParaRPr lang="en-US" dirty="0">
                  <a:solidFill>
                    <a:schemeClr val="bg1"/>
                  </a:solidFill>
                </a:endParaRPr>
              </a:p>
            </p:txBody>
          </p:sp>
        </p:grpSp>
        <p:sp>
          <p:nvSpPr>
            <p:cNvPr id="32" name="Rectangle 31"/>
            <p:cNvSpPr/>
            <p:nvPr/>
          </p:nvSpPr>
          <p:spPr>
            <a:xfrm>
              <a:off x="5495812" y="1949165"/>
              <a:ext cx="2518462" cy="1117774"/>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p:cNvSpPr/>
            <p:nvPr/>
          </p:nvSpPr>
          <p:spPr>
            <a:xfrm>
              <a:off x="5495812" y="2110389"/>
              <a:ext cx="2518462" cy="801694"/>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p:cNvSpPr/>
            <p:nvPr/>
          </p:nvSpPr>
          <p:spPr>
            <a:xfrm>
              <a:off x="5495812" y="2271613"/>
              <a:ext cx="2518462" cy="56371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5" name="Straight Connector 34"/>
            <p:cNvCxnSpPr>
              <a:stCxn id="34" idx="1"/>
              <a:endCxn id="34" idx="3"/>
            </p:cNvCxnSpPr>
            <p:nvPr/>
          </p:nvCxnSpPr>
          <p:spPr>
            <a:xfrm>
              <a:off x="5495812" y="2553469"/>
              <a:ext cx="251846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rot="10800000" flipV="1">
              <a:off x="5495812" y="1949163"/>
              <a:ext cx="2518460" cy="1028446"/>
            </a:xfrm>
            <a:custGeom>
              <a:avLst/>
              <a:gdLst>
                <a:gd name="connsiteX0" fmla="*/ 0 w 8037871"/>
                <a:gd name="connsiteY0" fmla="*/ 256317 h 1981949"/>
                <a:gd name="connsiteX1" fmla="*/ 870155 w 8037871"/>
                <a:gd name="connsiteY1" fmla="*/ 1303452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256317 h 1981949"/>
                <a:gd name="connsiteX1" fmla="*/ 691800 w 8037871"/>
                <a:gd name="connsiteY1" fmla="*/ 995160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698399 h 2424031"/>
                <a:gd name="connsiteX1" fmla="*/ 691800 w 8037871"/>
                <a:gd name="connsiteY1" fmla="*/ 1437242 h 2424031"/>
                <a:gd name="connsiteX2" fmla="*/ 1681317 w 8037871"/>
                <a:gd name="connsiteY2" fmla="*/ 550915 h 2424031"/>
                <a:gd name="connsiteX3" fmla="*/ 2344994 w 8037871"/>
                <a:gd name="connsiteY3" fmla="*/ 949122 h 2424031"/>
                <a:gd name="connsiteX4" fmla="*/ 2728452 w 8037871"/>
                <a:gd name="connsiteY4" fmla="*/ 609909 h 2424031"/>
                <a:gd name="connsiteX5" fmla="*/ 3288891 w 8037871"/>
                <a:gd name="connsiteY5" fmla="*/ 2423960 h 2424031"/>
                <a:gd name="connsiteX6" fmla="*/ 3760839 w 8037871"/>
                <a:gd name="connsiteY6" fmla="*/ 536167 h 2424031"/>
                <a:gd name="connsiteX7" fmla="*/ 4218039 w 8037871"/>
                <a:gd name="connsiteY7" fmla="*/ 963870 h 2424031"/>
                <a:gd name="connsiteX8" fmla="*/ 4837471 w 8037871"/>
                <a:gd name="connsiteY8" fmla="*/ 683651 h 2424031"/>
                <a:gd name="connsiteX9" fmla="*/ 5515897 w 8037871"/>
                <a:gd name="connsiteY9" fmla="*/ 1008115 h 2424031"/>
                <a:gd name="connsiteX10" fmla="*/ 6004995 w 8037871"/>
                <a:gd name="connsiteY10" fmla="*/ 7327 h 2424031"/>
                <a:gd name="connsiteX11" fmla="*/ 6400800 w 8037871"/>
                <a:gd name="connsiteY11" fmla="*/ 550915 h 2424031"/>
                <a:gd name="connsiteX12" fmla="*/ 6916994 w 8037871"/>
                <a:gd name="connsiteY12" fmla="*/ 477173 h 2424031"/>
                <a:gd name="connsiteX13" fmla="*/ 7359446 w 8037871"/>
                <a:gd name="connsiteY13" fmla="*/ 801638 h 2424031"/>
                <a:gd name="connsiteX14" fmla="*/ 7624917 w 8037871"/>
                <a:gd name="connsiteY14" fmla="*/ 1539057 h 2424031"/>
                <a:gd name="connsiteX15" fmla="*/ 8037871 w 8037871"/>
                <a:gd name="connsiteY15" fmla="*/ 742644 h 2424031"/>
                <a:gd name="connsiteX0" fmla="*/ 0 w 8037871"/>
                <a:gd name="connsiteY0" fmla="*/ 873113 h 2598745"/>
                <a:gd name="connsiteX1" fmla="*/ 691800 w 8037871"/>
                <a:gd name="connsiteY1" fmla="*/ 1611956 h 2598745"/>
                <a:gd name="connsiteX2" fmla="*/ 1681317 w 8037871"/>
                <a:gd name="connsiteY2" fmla="*/ 725629 h 2598745"/>
                <a:gd name="connsiteX3" fmla="*/ 2344994 w 8037871"/>
                <a:gd name="connsiteY3" fmla="*/ 1123836 h 2598745"/>
                <a:gd name="connsiteX4" fmla="*/ 2728452 w 8037871"/>
                <a:gd name="connsiteY4" fmla="*/ 784623 h 2598745"/>
                <a:gd name="connsiteX5" fmla="*/ 3288891 w 8037871"/>
                <a:gd name="connsiteY5" fmla="*/ 2598674 h 2598745"/>
                <a:gd name="connsiteX6" fmla="*/ 3760839 w 8037871"/>
                <a:gd name="connsiteY6" fmla="*/ 710881 h 2598745"/>
                <a:gd name="connsiteX7" fmla="*/ 4218039 w 8037871"/>
                <a:gd name="connsiteY7" fmla="*/ 1138584 h 2598745"/>
                <a:gd name="connsiteX8" fmla="*/ 4837471 w 8037871"/>
                <a:gd name="connsiteY8" fmla="*/ 858365 h 2598745"/>
                <a:gd name="connsiteX9" fmla="*/ 5515897 w 8037871"/>
                <a:gd name="connsiteY9" fmla="*/ 1182829 h 2598745"/>
                <a:gd name="connsiteX10" fmla="*/ 5915586 w 8037871"/>
                <a:gd name="connsiteY10" fmla="*/ 5874 h 2598745"/>
                <a:gd name="connsiteX11" fmla="*/ 6400800 w 8037871"/>
                <a:gd name="connsiteY11" fmla="*/ 725629 h 2598745"/>
                <a:gd name="connsiteX12" fmla="*/ 6916994 w 8037871"/>
                <a:gd name="connsiteY12" fmla="*/ 651887 h 2598745"/>
                <a:gd name="connsiteX13" fmla="*/ 7359446 w 8037871"/>
                <a:gd name="connsiteY13" fmla="*/ 976352 h 2598745"/>
                <a:gd name="connsiteX14" fmla="*/ 7624917 w 8037871"/>
                <a:gd name="connsiteY14" fmla="*/ 1713771 h 2598745"/>
                <a:gd name="connsiteX15" fmla="*/ 8037871 w 8037871"/>
                <a:gd name="connsiteY15"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33117 w 7346071"/>
                <a:gd name="connsiteY13" fmla="*/ 171377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06135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133764 h 2598745"/>
                <a:gd name="connsiteX14" fmla="*/ 7346071 w 7346071"/>
                <a:gd name="connsiteY14" fmla="*/ 917358 h 2598745"/>
                <a:gd name="connsiteX0" fmla="*/ 0 w 7346071"/>
                <a:gd name="connsiteY0" fmla="*/ 1611956 h 2598737"/>
                <a:gd name="connsiteX1" fmla="*/ 989517 w 7346071"/>
                <a:gd name="connsiteY1" fmla="*/ 725629 h 2598737"/>
                <a:gd name="connsiteX2" fmla="*/ 1653194 w 7346071"/>
                <a:gd name="connsiteY2" fmla="*/ 1123836 h 2598737"/>
                <a:gd name="connsiteX3" fmla="*/ 2053306 w 7346071"/>
                <a:gd name="connsiteY3" fmla="*/ 639797 h 2598737"/>
                <a:gd name="connsiteX4" fmla="*/ 2597091 w 7346071"/>
                <a:gd name="connsiteY4" fmla="*/ 2598674 h 2598737"/>
                <a:gd name="connsiteX5" fmla="*/ 3069039 w 7346071"/>
                <a:gd name="connsiteY5" fmla="*/ 710881 h 2598737"/>
                <a:gd name="connsiteX6" fmla="*/ 3526239 w 7346071"/>
                <a:gd name="connsiteY6" fmla="*/ 1138584 h 2598737"/>
                <a:gd name="connsiteX7" fmla="*/ 4145671 w 7346071"/>
                <a:gd name="connsiteY7" fmla="*/ 858365 h 2598737"/>
                <a:gd name="connsiteX8" fmla="*/ 4824097 w 7346071"/>
                <a:gd name="connsiteY8" fmla="*/ 1182829 h 2598737"/>
                <a:gd name="connsiteX9" fmla="*/ 5223786 w 7346071"/>
                <a:gd name="connsiteY9" fmla="*/ 5874 h 2598737"/>
                <a:gd name="connsiteX10" fmla="*/ 5709000 w 7346071"/>
                <a:gd name="connsiteY10" fmla="*/ 725629 h 2598737"/>
                <a:gd name="connsiteX11" fmla="*/ 6225194 w 7346071"/>
                <a:gd name="connsiteY11" fmla="*/ 651887 h 2598737"/>
                <a:gd name="connsiteX12" fmla="*/ 6667646 w 7346071"/>
                <a:gd name="connsiteY12" fmla="*/ 976352 h 2598737"/>
                <a:gd name="connsiteX13" fmla="*/ 6999735 w 7346071"/>
                <a:gd name="connsiteY13" fmla="*/ 2133764 h 2598737"/>
                <a:gd name="connsiteX14" fmla="*/ 7346071 w 7346071"/>
                <a:gd name="connsiteY14" fmla="*/ 917358 h 2598737"/>
                <a:gd name="connsiteX0" fmla="*/ 0 w 7346071"/>
                <a:gd name="connsiteY0" fmla="*/ 1611956 h 2602869"/>
                <a:gd name="connsiteX1" fmla="*/ 989517 w 7346071"/>
                <a:gd name="connsiteY1" fmla="*/ 725629 h 2602869"/>
                <a:gd name="connsiteX2" fmla="*/ 1653194 w 7346071"/>
                <a:gd name="connsiteY2" fmla="*/ 1123836 h 2602869"/>
                <a:gd name="connsiteX3" fmla="*/ 2053306 w 7346071"/>
                <a:gd name="connsiteY3" fmla="*/ 639797 h 2602869"/>
                <a:gd name="connsiteX4" fmla="*/ 2597091 w 7346071"/>
                <a:gd name="connsiteY4" fmla="*/ 2598674 h 2602869"/>
                <a:gd name="connsiteX5" fmla="*/ 3052384 w 7346071"/>
                <a:gd name="connsiteY5" fmla="*/ 1159839 h 2602869"/>
                <a:gd name="connsiteX6" fmla="*/ 3526239 w 7346071"/>
                <a:gd name="connsiteY6" fmla="*/ 1138584 h 2602869"/>
                <a:gd name="connsiteX7" fmla="*/ 4145671 w 7346071"/>
                <a:gd name="connsiteY7" fmla="*/ 858365 h 2602869"/>
                <a:gd name="connsiteX8" fmla="*/ 4824097 w 7346071"/>
                <a:gd name="connsiteY8" fmla="*/ 1182829 h 2602869"/>
                <a:gd name="connsiteX9" fmla="*/ 5223786 w 7346071"/>
                <a:gd name="connsiteY9" fmla="*/ 5874 h 2602869"/>
                <a:gd name="connsiteX10" fmla="*/ 5709000 w 7346071"/>
                <a:gd name="connsiteY10" fmla="*/ 725629 h 2602869"/>
                <a:gd name="connsiteX11" fmla="*/ 6225194 w 7346071"/>
                <a:gd name="connsiteY11" fmla="*/ 651887 h 2602869"/>
                <a:gd name="connsiteX12" fmla="*/ 6667646 w 7346071"/>
                <a:gd name="connsiteY12" fmla="*/ 976352 h 2602869"/>
                <a:gd name="connsiteX13" fmla="*/ 6999735 w 7346071"/>
                <a:gd name="connsiteY13" fmla="*/ 2133764 h 2602869"/>
                <a:gd name="connsiteX14" fmla="*/ 7346071 w 7346071"/>
                <a:gd name="connsiteY14" fmla="*/ 917358 h 26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46071" h="2602869">
                  <a:moveTo>
                    <a:pt x="0" y="1611956"/>
                  </a:moveTo>
                  <a:cubicBezTo>
                    <a:pt x="280220" y="1587375"/>
                    <a:pt x="713985" y="806982"/>
                    <a:pt x="989517" y="725629"/>
                  </a:cubicBezTo>
                  <a:cubicBezTo>
                    <a:pt x="1265049" y="644276"/>
                    <a:pt x="1475896" y="1138141"/>
                    <a:pt x="1653194" y="1123836"/>
                  </a:cubicBezTo>
                  <a:cubicBezTo>
                    <a:pt x="1830492" y="1109531"/>
                    <a:pt x="1895990" y="393991"/>
                    <a:pt x="2053306" y="639797"/>
                  </a:cubicBezTo>
                  <a:cubicBezTo>
                    <a:pt x="2210622" y="885603"/>
                    <a:pt x="2430578" y="2512000"/>
                    <a:pt x="2597091" y="2598674"/>
                  </a:cubicBezTo>
                  <a:cubicBezTo>
                    <a:pt x="2763604" y="2685348"/>
                    <a:pt x="2897526" y="1403187"/>
                    <a:pt x="3052384" y="1159839"/>
                  </a:cubicBezTo>
                  <a:cubicBezTo>
                    <a:pt x="3207242" y="916491"/>
                    <a:pt x="3344025" y="1188830"/>
                    <a:pt x="3526239" y="1138584"/>
                  </a:cubicBezTo>
                  <a:cubicBezTo>
                    <a:pt x="3708453" y="1088338"/>
                    <a:pt x="3929361" y="850991"/>
                    <a:pt x="4145671" y="858365"/>
                  </a:cubicBezTo>
                  <a:cubicBezTo>
                    <a:pt x="4361981" y="865739"/>
                    <a:pt x="4644411" y="1324911"/>
                    <a:pt x="4824097" y="1182829"/>
                  </a:cubicBezTo>
                  <a:cubicBezTo>
                    <a:pt x="5003783" y="1040747"/>
                    <a:pt x="5076302" y="82074"/>
                    <a:pt x="5223786" y="5874"/>
                  </a:cubicBezTo>
                  <a:cubicBezTo>
                    <a:pt x="5371270" y="-70326"/>
                    <a:pt x="5542099" y="617960"/>
                    <a:pt x="5709000" y="725629"/>
                  </a:cubicBezTo>
                  <a:cubicBezTo>
                    <a:pt x="5875901" y="833298"/>
                    <a:pt x="6065420" y="610100"/>
                    <a:pt x="6225194" y="651887"/>
                  </a:cubicBezTo>
                  <a:cubicBezTo>
                    <a:pt x="6384968" y="693674"/>
                    <a:pt x="6538556" y="729373"/>
                    <a:pt x="6667646" y="976352"/>
                  </a:cubicBezTo>
                  <a:cubicBezTo>
                    <a:pt x="6796736" y="1223331"/>
                    <a:pt x="6886664" y="2143596"/>
                    <a:pt x="6999735" y="2133764"/>
                  </a:cubicBezTo>
                  <a:cubicBezTo>
                    <a:pt x="7112806" y="2123932"/>
                    <a:pt x="7196129" y="1310648"/>
                    <a:pt x="7346071" y="917358"/>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0" name="TextBox 49"/>
          <p:cNvSpPr txBox="1"/>
          <p:nvPr/>
        </p:nvSpPr>
        <p:spPr>
          <a:xfrm>
            <a:off x="3735428" y="6126070"/>
            <a:ext cx="2971800" cy="369332"/>
          </a:xfrm>
          <a:prstGeom prst="rect">
            <a:avLst/>
          </a:prstGeom>
          <a:noFill/>
        </p:spPr>
        <p:txBody>
          <a:bodyPr wrap="square" rtlCol="0">
            <a:spAutoFit/>
          </a:bodyPr>
          <a:lstStyle/>
          <a:p>
            <a:r>
              <a:rPr lang="en-US" dirty="0"/>
              <a:t>Different Regional Histories</a:t>
            </a:r>
          </a:p>
        </p:txBody>
      </p:sp>
    </p:spTree>
    <p:extLst>
      <p:ext uri="{BB962C8B-B14F-4D97-AF65-F5344CB8AC3E}">
        <p14:creationId xmlns:p14="http://schemas.microsoft.com/office/powerpoint/2010/main" val="4017062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CFCE-0330-4DC8-BC2E-287322DB43B5}"/>
              </a:ext>
            </a:extLst>
          </p:cNvPr>
          <p:cNvSpPr>
            <a:spLocks noGrp="1"/>
          </p:cNvSpPr>
          <p:nvPr>
            <p:ph type="title"/>
          </p:nvPr>
        </p:nvSpPr>
        <p:spPr/>
        <p:txBody>
          <a:bodyPr>
            <a:normAutofit fontScale="90000"/>
          </a:bodyPr>
          <a:lstStyle/>
          <a:p>
            <a:r>
              <a:rPr lang="en-US" dirty="0"/>
              <a:t>Understanding Severe Weather Ecology Impacts</a:t>
            </a:r>
          </a:p>
        </p:txBody>
      </p:sp>
      <p:sp>
        <p:nvSpPr>
          <p:cNvPr id="3" name="Content Placeholder 2">
            <a:extLst>
              <a:ext uri="{FF2B5EF4-FFF2-40B4-BE49-F238E27FC236}">
                <a16:creationId xmlns:a16="http://schemas.microsoft.com/office/drawing/2014/main" id="{60C6978E-1363-4C5A-92D9-37ED937A0CC8}"/>
              </a:ext>
            </a:extLst>
          </p:cNvPr>
          <p:cNvSpPr>
            <a:spLocks noGrp="1"/>
          </p:cNvSpPr>
          <p:nvPr>
            <p:ph idx="1"/>
          </p:nvPr>
        </p:nvSpPr>
        <p:spPr>
          <a:xfrm>
            <a:off x="1914144" y="2133600"/>
            <a:ext cx="9997440" cy="4114800"/>
          </a:xfrm>
        </p:spPr>
        <p:txBody>
          <a:bodyPr/>
          <a:lstStyle/>
          <a:p>
            <a:pPr marL="596646" indent="-514350">
              <a:buFont typeface="+mj-lt"/>
              <a:buAutoNum type="arabicPeriod"/>
            </a:pPr>
            <a:r>
              <a:rPr lang="en-US" dirty="0"/>
              <a:t>How do we study such locally-unpredictable and transient events?</a:t>
            </a:r>
          </a:p>
          <a:p>
            <a:pPr marL="596646" indent="-514350">
              <a:buFont typeface="+mj-lt"/>
              <a:buAutoNum type="arabicPeriod"/>
            </a:pPr>
            <a:endParaRPr lang="en-US" dirty="0"/>
          </a:p>
          <a:p>
            <a:pPr marL="596646" indent="-514350">
              <a:buFont typeface="+mj-lt"/>
              <a:buAutoNum type="arabicPeriod"/>
            </a:pPr>
            <a:r>
              <a:rPr lang="en-US" dirty="0"/>
              <a:t>What can managers do to prevent and mitigate impacts?</a:t>
            </a:r>
          </a:p>
        </p:txBody>
      </p:sp>
    </p:spTree>
    <p:extLst>
      <p:ext uri="{BB962C8B-B14F-4D97-AF65-F5344CB8AC3E}">
        <p14:creationId xmlns:p14="http://schemas.microsoft.com/office/powerpoint/2010/main" val="2151306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 Ecology at Scales</a:t>
            </a:r>
          </a:p>
        </p:txBody>
      </p:sp>
      <p:sp>
        <p:nvSpPr>
          <p:cNvPr id="3" name="Content Placeholder 2"/>
          <p:cNvSpPr>
            <a:spLocks noGrp="1"/>
          </p:cNvSpPr>
          <p:nvPr>
            <p:ph idx="1"/>
          </p:nvPr>
        </p:nvSpPr>
        <p:spPr>
          <a:xfrm>
            <a:off x="2959608" y="1295400"/>
            <a:ext cx="7498080" cy="4800600"/>
          </a:xfrm>
        </p:spPr>
        <p:txBody>
          <a:bodyPr/>
          <a:lstStyle/>
          <a:p>
            <a:pPr marL="82296" indent="0">
              <a:buNone/>
            </a:pPr>
            <a:r>
              <a:rPr lang="en-US" dirty="0">
                <a:solidFill>
                  <a:srgbClr val="7EBAE2"/>
                </a:solidFill>
              </a:rPr>
              <a:t>How do patterns of climate relate to patterns of impact?</a:t>
            </a:r>
          </a:p>
        </p:txBody>
      </p:sp>
      <p:pic>
        <p:nvPicPr>
          <p:cNvPr id="4" name="Content Placeholder 7"/>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rot="5400000">
            <a:off x="1657750" y="3742094"/>
            <a:ext cx="3771099" cy="1600200"/>
          </a:xfrm>
          <a:prstGeom prst="rect">
            <a:avLst/>
          </a:prstGeom>
        </p:spPr>
      </p:pic>
      <p:pic>
        <p:nvPicPr>
          <p:cNvPr id="5" name="Picture 4"/>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b="-729"/>
          <a:stretch/>
        </p:blipFill>
        <p:spPr>
          <a:xfrm>
            <a:off x="4572001" y="2627195"/>
            <a:ext cx="1664207" cy="3829999"/>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6598" y="2621507"/>
            <a:ext cx="1895403" cy="3806237"/>
          </a:xfrm>
          <a:prstGeom prst="rect">
            <a:avLst/>
          </a:prstGeom>
        </p:spPr>
      </p:pic>
      <p:pic>
        <p:nvPicPr>
          <p:cNvPr id="7" name="Picture 6"/>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a:ext>
            </a:extLst>
          </a:blip>
          <a:srcRect/>
          <a:stretch/>
        </p:blipFill>
        <p:spPr>
          <a:xfrm>
            <a:off x="8561696" y="2590800"/>
            <a:ext cx="1801504" cy="3806237"/>
          </a:xfrm>
          <a:prstGeom prst="rect">
            <a:avLst/>
          </a:prstGeom>
        </p:spPr>
      </p:pic>
    </p:spTree>
    <p:extLst>
      <p:ext uri="{BB962C8B-B14F-4D97-AF65-F5344CB8AC3E}">
        <p14:creationId xmlns:p14="http://schemas.microsoft.com/office/powerpoint/2010/main" val="1595067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Weather Ecology at Scales</a:t>
            </a:r>
          </a:p>
        </p:txBody>
      </p:sp>
      <p:sp>
        <p:nvSpPr>
          <p:cNvPr id="4" name="Text Placeholder 3"/>
          <p:cNvSpPr>
            <a:spLocks noGrp="1"/>
          </p:cNvSpPr>
          <p:nvPr>
            <p:ph type="body" idx="1"/>
          </p:nvPr>
        </p:nvSpPr>
        <p:spPr/>
        <p:txBody>
          <a:bodyPr>
            <a:normAutofit/>
          </a:bodyPr>
          <a:lstStyle/>
          <a:p>
            <a:r>
              <a:rPr lang="en-US" sz="3200" dirty="0"/>
              <a:t>Spatial</a:t>
            </a:r>
          </a:p>
        </p:txBody>
      </p:sp>
      <p:sp>
        <p:nvSpPr>
          <p:cNvPr id="5" name="Text Placeholder 4"/>
          <p:cNvSpPr>
            <a:spLocks noGrp="1"/>
          </p:cNvSpPr>
          <p:nvPr>
            <p:ph type="body" sz="half" idx="3"/>
          </p:nvPr>
        </p:nvSpPr>
        <p:spPr/>
        <p:txBody>
          <a:bodyPr/>
          <a:lstStyle/>
          <a:p>
            <a:r>
              <a:rPr lang="en-US" sz="3200" dirty="0">
                <a:solidFill>
                  <a:prstClr val="black"/>
                </a:solidFill>
              </a:rPr>
              <a:t>Temporal</a:t>
            </a:r>
            <a:endParaRPr lang="en-US" dirty="0"/>
          </a:p>
        </p:txBody>
      </p:sp>
      <p:sp>
        <p:nvSpPr>
          <p:cNvPr id="3" name="Content Placeholder 2"/>
          <p:cNvSpPr>
            <a:spLocks noGrp="1"/>
          </p:cNvSpPr>
          <p:nvPr>
            <p:ph sz="quarter" idx="2"/>
          </p:nvPr>
        </p:nvSpPr>
        <p:spPr/>
        <p:txBody>
          <a:bodyPr/>
          <a:lstStyle/>
          <a:p>
            <a:r>
              <a:rPr lang="en-US" dirty="0"/>
              <a:t>Interact with landscape &amp; habitat variables</a:t>
            </a:r>
          </a:p>
          <a:p>
            <a:pPr lvl="1"/>
            <a:r>
              <a:rPr lang="en-US" dirty="0"/>
              <a:t>Non-linear thresholds</a:t>
            </a:r>
          </a:p>
          <a:p>
            <a:r>
              <a:rPr lang="en-US" dirty="0"/>
              <a:t>Feedback with vegetation</a:t>
            </a:r>
          </a:p>
          <a:p>
            <a:r>
              <a:rPr lang="en-US" dirty="0"/>
              <a:t>Connectivity impacts</a:t>
            </a:r>
          </a:p>
          <a:p>
            <a:endParaRPr lang="en-US" dirty="0"/>
          </a:p>
          <a:p>
            <a:endParaRPr lang="en-US" dirty="0"/>
          </a:p>
          <a:p>
            <a:r>
              <a:rPr lang="en-US" b="1" dirty="0">
                <a:solidFill>
                  <a:srgbClr val="FFFF00"/>
                </a:solidFill>
              </a:rPr>
              <a:t>Mechanistic</a:t>
            </a:r>
          </a:p>
        </p:txBody>
      </p:sp>
      <p:sp>
        <p:nvSpPr>
          <p:cNvPr id="6" name="Content Placeholder 5"/>
          <p:cNvSpPr>
            <a:spLocks noGrp="1"/>
          </p:cNvSpPr>
          <p:nvPr>
            <p:ph sz="quarter" idx="4"/>
          </p:nvPr>
        </p:nvSpPr>
        <p:spPr/>
        <p:txBody>
          <a:bodyPr/>
          <a:lstStyle/>
          <a:p>
            <a:pPr marL="393192" lvl="1" indent="-274320">
              <a:buSzPct val="80000"/>
              <a:buFont typeface="Wingdings 2"/>
              <a:buChar char=""/>
            </a:pPr>
            <a:r>
              <a:rPr lang="en-US" sz="2400" dirty="0"/>
              <a:t>Limit species &amp; habitat occupancy</a:t>
            </a:r>
          </a:p>
          <a:p>
            <a:r>
              <a:rPr lang="en-US" dirty="0"/>
              <a:t>Non-independence of events (severity of impact depends upon prior events)</a:t>
            </a:r>
          </a:p>
          <a:p>
            <a:endParaRPr lang="en-US" dirty="0"/>
          </a:p>
          <a:p>
            <a:endParaRPr lang="en-US" dirty="0"/>
          </a:p>
          <a:p>
            <a:endParaRPr lang="en-US" dirty="0"/>
          </a:p>
          <a:p>
            <a:endParaRPr lang="en-US" dirty="0"/>
          </a:p>
          <a:p>
            <a:r>
              <a:rPr lang="en-US" b="1" dirty="0">
                <a:solidFill>
                  <a:srgbClr val="FFFF00"/>
                </a:solidFill>
              </a:rPr>
              <a:t>Dynamic</a:t>
            </a:r>
          </a:p>
        </p:txBody>
      </p:sp>
      <p:sp>
        <p:nvSpPr>
          <p:cNvPr id="7" name="Left-Right Arrow 6"/>
          <p:cNvSpPr/>
          <p:nvPr/>
        </p:nvSpPr>
        <p:spPr>
          <a:xfrm>
            <a:off x="5181600" y="3352800"/>
            <a:ext cx="1828800"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53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1910" y="76200"/>
            <a:ext cx="474957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onlinelibrary.wiley.com/store/10.1002/fee.2014.12.issue-1/asset/cover.gif?v=1&amp;s=a4852ae284e69a22756a6fe11571879d441cae0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848601" y="2590800"/>
            <a:ext cx="1914127" cy="24294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72400" y="5172670"/>
            <a:ext cx="2590800" cy="923330"/>
          </a:xfrm>
          <a:prstGeom prst="rect">
            <a:avLst/>
          </a:prstGeom>
          <a:noFill/>
        </p:spPr>
        <p:txBody>
          <a:bodyPr wrap="square" rtlCol="0">
            <a:spAutoFit/>
          </a:bodyPr>
          <a:lstStyle/>
          <a:p>
            <a:r>
              <a:rPr lang="en-US" dirty="0"/>
              <a:t>Heffernan et al. 2014.  </a:t>
            </a:r>
            <a:r>
              <a:rPr lang="en-US" i="1" dirty="0"/>
              <a:t>Frontiers in Ecology and the Environment </a:t>
            </a:r>
            <a:r>
              <a:rPr lang="en-US" b="1" dirty="0"/>
              <a:t>12</a:t>
            </a:r>
            <a:r>
              <a:rPr lang="en-US" dirty="0"/>
              <a:t>:5-14</a:t>
            </a:r>
          </a:p>
        </p:txBody>
      </p:sp>
      <p:grpSp>
        <p:nvGrpSpPr>
          <p:cNvPr id="11" name="Group 10"/>
          <p:cNvGrpSpPr/>
          <p:nvPr/>
        </p:nvGrpSpPr>
        <p:grpSpPr>
          <a:xfrm>
            <a:off x="2624136" y="6219824"/>
            <a:ext cx="5181600" cy="381000"/>
            <a:chOff x="1143000" y="6324600"/>
            <a:chExt cx="5181600" cy="381000"/>
          </a:xfrm>
        </p:grpSpPr>
        <p:sp>
          <p:nvSpPr>
            <p:cNvPr id="10" name="Rectangle 9"/>
            <p:cNvSpPr/>
            <p:nvPr/>
          </p:nvSpPr>
          <p:spPr>
            <a:xfrm>
              <a:off x="1143000" y="6324600"/>
              <a:ext cx="5181600" cy="381000"/>
            </a:xfrm>
            <a:prstGeom prst="rect">
              <a:avLst/>
            </a:prstGeom>
            <a:solidFill>
              <a:srgbClr val="1C43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Vegetation	   Climate	              Mammals</a:t>
              </a:r>
            </a:p>
          </p:txBody>
        </p:sp>
        <p:cxnSp>
          <p:nvCxnSpPr>
            <p:cNvPr id="9" name="Straight Connector 8"/>
            <p:cNvCxnSpPr/>
            <p:nvPr/>
          </p:nvCxnSpPr>
          <p:spPr>
            <a:xfrm>
              <a:off x="1219200" y="6510336"/>
              <a:ext cx="457200" cy="0"/>
            </a:xfrm>
            <a:prstGeom prst="line">
              <a:avLst/>
            </a:prstGeom>
            <a:ln w="28575">
              <a:solidFill>
                <a:srgbClr val="28942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28936" y="6519864"/>
              <a:ext cx="457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6515100"/>
              <a:ext cx="4572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9286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Attributing Impacts at Short &amp; Local Scales </a:t>
            </a:r>
          </a:p>
        </p:txBody>
      </p:sp>
      <p:sp>
        <p:nvSpPr>
          <p:cNvPr id="5" name="Content Placeholder 2"/>
          <p:cNvSpPr>
            <a:spLocks noGrp="1"/>
          </p:cNvSpPr>
          <p:nvPr>
            <p:ph idx="1"/>
          </p:nvPr>
        </p:nvSpPr>
        <p:spPr>
          <a:xfrm>
            <a:off x="2667000" y="1371600"/>
            <a:ext cx="4602480" cy="4800600"/>
          </a:xfrm>
        </p:spPr>
        <p:txBody>
          <a:bodyPr>
            <a:normAutofit lnSpcReduction="10000"/>
          </a:bodyPr>
          <a:lstStyle/>
          <a:p>
            <a:r>
              <a:rPr lang="en-US" dirty="0"/>
              <a:t>Studies of weather impacts limited by:</a:t>
            </a:r>
          </a:p>
          <a:p>
            <a:pPr lvl="1"/>
            <a:r>
              <a:rPr lang="en-US" dirty="0">
                <a:solidFill>
                  <a:srgbClr val="FF0000"/>
                </a:solidFill>
              </a:rPr>
              <a:t>After-the-fact data collection</a:t>
            </a:r>
          </a:p>
          <a:p>
            <a:pPr lvl="1"/>
            <a:r>
              <a:rPr lang="en-US" dirty="0">
                <a:solidFill>
                  <a:srgbClr val="FF0000"/>
                </a:solidFill>
              </a:rPr>
              <a:t>Site access constraints</a:t>
            </a:r>
          </a:p>
          <a:p>
            <a:pPr lvl="1"/>
            <a:r>
              <a:rPr lang="en-US" dirty="0">
                <a:solidFill>
                  <a:srgbClr val="FF0000"/>
                </a:solidFill>
              </a:rPr>
              <a:t>Unreplicable</a:t>
            </a:r>
          </a:p>
          <a:p>
            <a:pPr lvl="1"/>
            <a:r>
              <a:rPr lang="en-US" dirty="0">
                <a:solidFill>
                  <a:srgbClr val="FF0000"/>
                </a:solidFill>
              </a:rPr>
              <a:t>Confounding covariates (e.g., debris, scavenging)</a:t>
            </a:r>
          </a:p>
          <a:p>
            <a:pPr lvl="1"/>
            <a:r>
              <a:rPr lang="en-US" dirty="0">
                <a:solidFill>
                  <a:srgbClr val="FF0000"/>
                </a:solidFill>
              </a:rPr>
              <a:t>Non-randomization</a:t>
            </a:r>
          </a:p>
          <a:p>
            <a:pPr lvl="1"/>
            <a:r>
              <a:rPr lang="en-US" dirty="0">
                <a:solidFill>
                  <a:srgbClr val="FF0000"/>
                </a:solidFill>
              </a:rPr>
              <a:t>Risks of </a:t>
            </a:r>
            <a:r>
              <a:rPr lang="en-US" dirty="0" err="1">
                <a:solidFill>
                  <a:srgbClr val="FF0000"/>
                </a:solidFill>
              </a:rPr>
              <a:t>pseudoreplication</a:t>
            </a:r>
            <a:endParaRPr lang="en-US" dirty="0">
              <a:solidFill>
                <a:srgbClr val="FF0000"/>
              </a:solidFill>
            </a:endParaRPr>
          </a:p>
        </p:txBody>
      </p:sp>
      <p:pic>
        <p:nvPicPr>
          <p:cNvPr id="6" name="Content Placeholder 6"/>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7315201" y="1371601"/>
            <a:ext cx="3098043" cy="2440911"/>
          </a:xfrm>
          <a:prstGeom prst="roundRect">
            <a:avLst>
              <a:gd name="adj" fmla="val 8594"/>
            </a:avLst>
          </a:prstGeom>
          <a:solidFill>
            <a:srgbClr val="FFFFFF">
              <a:shade val="85000"/>
            </a:srgbClr>
          </a:solidFill>
          <a:ln>
            <a:noFill/>
          </a:ln>
          <a:effectLst/>
        </p:spPr>
      </p:pic>
      <p:sp>
        <p:nvSpPr>
          <p:cNvPr id="7" name="TextBox 6"/>
          <p:cNvSpPr txBox="1"/>
          <p:nvPr/>
        </p:nvSpPr>
        <p:spPr>
          <a:xfrm>
            <a:off x="9705328" y="3395246"/>
            <a:ext cx="657872" cy="338554"/>
          </a:xfrm>
          <a:prstGeom prst="rect">
            <a:avLst/>
          </a:prstGeom>
          <a:noFill/>
        </p:spPr>
        <p:txBody>
          <a:bodyPr wrap="none" rtlCol="0">
            <a:spAutoFit/>
          </a:bodyPr>
          <a:lstStyle/>
          <a:p>
            <a:r>
              <a:rPr lang="en-US" sz="1600" i="1" dirty="0"/>
              <a:t>J. Neill</a:t>
            </a:r>
          </a:p>
        </p:txBody>
      </p:sp>
      <p:grpSp>
        <p:nvGrpSpPr>
          <p:cNvPr id="10" name="Group 9"/>
          <p:cNvGrpSpPr/>
          <p:nvPr/>
        </p:nvGrpSpPr>
        <p:grpSpPr>
          <a:xfrm>
            <a:off x="7315199" y="4072354"/>
            <a:ext cx="3098044" cy="2432452"/>
            <a:chOff x="5791199" y="4072354"/>
            <a:chExt cx="3098044" cy="2432452"/>
          </a:xfrm>
        </p:grpSpPr>
        <p:pic>
          <p:nvPicPr>
            <p:cNvPr id="8" name="Content Placeholder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1199" y="4072354"/>
              <a:ext cx="3098043" cy="2432452"/>
            </a:xfrm>
            <a:prstGeom prst="roundRect">
              <a:avLst>
                <a:gd name="adj" fmla="val 8594"/>
              </a:avLst>
            </a:prstGeom>
            <a:solidFill>
              <a:srgbClr val="FFFFFF">
                <a:shade val="85000"/>
              </a:srgbClr>
            </a:solidFill>
            <a:ln>
              <a:noFill/>
            </a:ln>
            <a:effectLst/>
          </p:spPr>
        </p:pic>
        <p:sp>
          <p:nvSpPr>
            <p:cNvPr id="9" name="TextBox 8"/>
            <p:cNvSpPr txBox="1"/>
            <p:nvPr/>
          </p:nvSpPr>
          <p:spPr>
            <a:xfrm>
              <a:off x="7787146" y="6104692"/>
              <a:ext cx="1102097" cy="338554"/>
            </a:xfrm>
            <a:prstGeom prst="rect">
              <a:avLst/>
            </a:prstGeom>
            <a:noFill/>
          </p:spPr>
          <p:txBody>
            <a:bodyPr wrap="none" rtlCol="0">
              <a:spAutoFit/>
            </a:bodyPr>
            <a:lstStyle/>
            <a:p>
              <a:r>
                <a:rPr lang="en-US" sz="1600" i="1" dirty="0"/>
                <a:t>Mirror.co.uk</a:t>
              </a:r>
            </a:p>
          </p:txBody>
        </p:sp>
      </p:grpSp>
      <p:sp>
        <p:nvSpPr>
          <p:cNvPr id="11" name="TextBox 10"/>
          <p:cNvSpPr txBox="1"/>
          <p:nvPr/>
        </p:nvSpPr>
        <p:spPr>
          <a:xfrm>
            <a:off x="4800600" y="1322697"/>
            <a:ext cx="1828800" cy="584775"/>
          </a:xfrm>
          <a:prstGeom prst="rect">
            <a:avLst/>
          </a:prstGeom>
          <a:solidFill>
            <a:schemeClr val="bg1"/>
          </a:solidFill>
        </p:spPr>
        <p:txBody>
          <a:bodyPr wrap="square" rtlCol="0">
            <a:spAutoFit/>
          </a:bodyPr>
          <a:lstStyle/>
          <a:p>
            <a:r>
              <a:rPr lang="en-US" sz="3200" b="1" dirty="0">
                <a:solidFill>
                  <a:srgbClr val="FF0000"/>
                </a:solidFill>
              </a:rPr>
              <a:t>disaster</a:t>
            </a:r>
          </a:p>
        </p:txBody>
      </p:sp>
    </p:spTree>
    <p:extLst>
      <p:ext uri="{BB962C8B-B14F-4D97-AF65-F5344CB8AC3E}">
        <p14:creationId xmlns:p14="http://schemas.microsoft.com/office/powerpoint/2010/main" val="404149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5">
                                            <p:txEl>
                                              <p:pRg st="1" end="1"/>
                                            </p:txEl>
                                          </p:spTgt>
                                        </p:tgtEl>
                                        <p:attrNameLst>
                                          <p:attrName>style.color</p:attrName>
                                        </p:attrNameLst>
                                      </p:cBhvr>
                                      <p:to>
                                        <a:srgbClr val="DCA496"/>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5">
                                            <p:txEl>
                                              <p:pRg st="2" end="2"/>
                                            </p:txEl>
                                          </p:spTgt>
                                        </p:tgtEl>
                                        <p:attrNameLst>
                                          <p:attrName>style.color</p:attrName>
                                        </p:attrNameLst>
                                      </p:cBhvr>
                                      <p:to>
                                        <a:srgbClr val="DCA496"/>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5">
                                            <p:txEl>
                                              <p:pRg st="3" end="3"/>
                                            </p:txEl>
                                          </p:spTgt>
                                        </p:tgtEl>
                                        <p:attrNameLst>
                                          <p:attrName>style.color</p:attrName>
                                        </p:attrNameLst>
                                      </p:cBhvr>
                                      <p:to>
                                        <a:srgbClr val="DCA496"/>
                                      </p:to>
                                    </p:animClr>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fade">
                                      <p:cBhvr>
                                        <p:cTn id="33" dur="500"/>
                                        <p:tgtEl>
                                          <p:spTgt spid="5">
                                            <p:txEl>
                                              <p:pRg st="5" end="5"/>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5">
                                            <p:txEl>
                                              <p:pRg st="4" end="4"/>
                                            </p:txEl>
                                          </p:spTgt>
                                        </p:tgtEl>
                                        <p:attrNameLst>
                                          <p:attrName>style.color</p:attrName>
                                        </p:attrNameLst>
                                      </p:cBhvr>
                                      <p:to>
                                        <a:srgbClr val="DCA496"/>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fade">
                                      <p:cBhvr>
                                        <p:cTn id="40" dur="500"/>
                                        <p:tgtEl>
                                          <p:spTgt spid="5">
                                            <p:txEl>
                                              <p:pRg st="6" end="6"/>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5">
                                            <p:txEl>
                                              <p:pRg st="5" end="5"/>
                                            </p:txEl>
                                          </p:spTgt>
                                        </p:tgtEl>
                                        <p:attrNameLst>
                                          <p:attrName>style.color</p:attrName>
                                        </p:attrNameLst>
                                      </p:cBhvr>
                                      <p:to>
                                        <a:srgbClr val="DCA496"/>
                                      </p:to>
                                    </p:animClr>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3" presetClass="emph" presetSubtype="2" fill="hold" nodeType="withEffect">
                                  <p:stCondLst>
                                    <p:cond delay="0"/>
                                  </p:stCondLst>
                                  <p:childTnLst>
                                    <p:animClr clrSpc="rgb" dir="cw">
                                      <p:cBhvr override="childStyle">
                                        <p:cTn id="51" dur="500" fill="hold"/>
                                        <p:tgtEl>
                                          <p:spTgt spid="5">
                                            <p:txEl>
                                              <p:pRg st="6" end="6"/>
                                            </p:txEl>
                                          </p:spTgt>
                                        </p:tgtEl>
                                        <p:attrNameLst>
                                          <p:attrName>style.color</p:attrName>
                                        </p:attrNameLst>
                                      </p:cBhvr>
                                      <p:to>
                                        <a:srgbClr val="DCA496"/>
                                      </p:to>
                                    </p:animClr>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959608" y="3429000"/>
            <a:ext cx="7498080" cy="2819400"/>
          </a:xfrm>
        </p:spPr>
        <p:txBody>
          <a:bodyPr/>
          <a:lstStyle/>
          <a:p>
            <a:r>
              <a:rPr lang="en-US" dirty="0"/>
              <a:t>3 major approaches</a:t>
            </a:r>
          </a:p>
          <a:p>
            <a:pPr lvl="1"/>
            <a:r>
              <a:rPr lang="en-US" dirty="0"/>
              <a:t>Subcategories of increasing complexity</a:t>
            </a:r>
          </a:p>
          <a:p>
            <a:pPr lvl="1"/>
            <a:endParaRPr lang="en-US" dirty="0"/>
          </a:p>
        </p:txBody>
      </p:sp>
      <p:sp>
        <p:nvSpPr>
          <p:cNvPr id="2" name="Title 1"/>
          <p:cNvSpPr>
            <a:spLocks noGrp="1"/>
          </p:cNvSpPr>
          <p:nvPr>
            <p:ph type="title"/>
          </p:nvPr>
        </p:nvSpPr>
        <p:spPr/>
        <p:txBody>
          <a:bodyPr>
            <a:normAutofit fontScale="90000"/>
          </a:bodyPr>
          <a:lstStyle/>
          <a:p>
            <a:r>
              <a:rPr lang="en-US" dirty="0"/>
              <a:t>Accidental Ecological Impacts: Methodological Approaches</a:t>
            </a:r>
          </a:p>
        </p:txBody>
      </p:sp>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66248" y="3276601"/>
            <a:ext cx="8809814"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lum bright="-20000" contrast="20000"/>
            <a:extLst>
              <a:ext uri="{28A0092B-C50C-407E-A947-70E740481C1C}">
                <a14:useLocalDpi xmlns:a14="http://schemas.microsoft.com/office/drawing/2010/main"/>
              </a:ext>
            </a:extLst>
          </a:blip>
          <a:srcRect/>
          <a:stretch>
            <a:fillRect/>
          </a:stretch>
        </p:blipFill>
        <p:spPr bwMode="auto">
          <a:xfrm>
            <a:off x="1781986" y="1565564"/>
            <a:ext cx="8780429" cy="18634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14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Hexagon 39"/>
          <p:cNvSpPr/>
          <p:nvPr/>
        </p:nvSpPr>
        <p:spPr>
          <a:xfrm>
            <a:off x="5298744" y="3894601"/>
            <a:ext cx="1553570" cy="609600"/>
          </a:xfrm>
          <a:prstGeom prst="hexagon">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Trend-by-time</a:t>
            </a:r>
          </a:p>
        </p:txBody>
      </p:sp>
      <p:sp>
        <p:nvSpPr>
          <p:cNvPr id="44" name="Hexagon 43"/>
          <p:cNvSpPr/>
          <p:nvPr/>
        </p:nvSpPr>
        <p:spPr>
          <a:xfrm>
            <a:off x="6096002" y="5279471"/>
            <a:ext cx="1175043" cy="693425"/>
          </a:xfrm>
          <a:prstGeom prst="hexagon">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 Series</a:t>
            </a:r>
          </a:p>
        </p:txBody>
      </p:sp>
      <p:sp>
        <p:nvSpPr>
          <p:cNvPr id="22" name="Down Arrow 21"/>
          <p:cNvSpPr/>
          <p:nvPr/>
        </p:nvSpPr>
        <p:spPr>
          <a:xfrm rot="1028230">
            <a:off x="2921150" y="2894027"/>
            <a:ext cx="374745" cy="1325376"/>
          </a:xfrm>
          <a:prstGeom prst="down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rot="20556445">
            <a:off x="4145812" y="2893948"/>
            <a:ext cx="374745" cy="1325376"/>
          </a:xfrm>
          <a:prstGeom prst="down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rot="501178">
            <a:off x="6002484" y="3061961"/>
            <a:ext cx="374745" cy="909038"/>
          </a:xfrm>
          <a:prstGeom prst="down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p:cNvSpPr/>
          <p:nvPr/>
        </p:nvSpPr>
        <p:spPr>
          <a:xfrm>
            <a:off x="4350337" y="5320428"/>
            <a:ext cx="1553570" cy="609600"/>
          </a:xfrm>
          <a:prstGeom prst="hexagon">
            <a:avLst/>
          </a:prstGeom>
          <a:solidFill>
            <a:srgbClr val="28942D"/>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Matched Pairs</a:t>
            </a:r>
          </a:p>
        </p:txBody>
      </p:sp>
      <p:sp>
        <p:nvSpPr>
          <p:cNvPr id="27" name="Hexagon 26"/>
          <p:cNvSpPr/>
          <p:nvPr/>
        </p:nvSpPr>
        <p:spPr>
          <a:xfrm>
            <a:off x="9267028" y="2971800"/>
            <a:ext cx="1324772" cy="609600"/>
          </a:xfrm>
          <a:prstGeom prst="hexagon">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Pre/post Pairs</a:t>
            </a:r>
          </a:p>
        </p:txBody>
      </p:sp>
      <p:sp>
        <p:nvSpPr>
          <p:cNvPr id="26" name="Hexagon 25"/>
          <p:cNvSpPr/>
          <p:nvPr/>
        </p:nvSpPr>
        <p:spPr>
          <a:xfrm>
            <a:off x="8002306" y="3278805"/>
            <a:ext cx="1294095" cy="609600"/>
          </a:xfrm>
          <a:prstGeom prst="hexagon">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Baseline</a:t>
            </a:r>
          </a:p>
        </p:txBody>
      </p:sp>
      <p:sp>
        <p:nvSpPr>
          <p:cNvPr id="2" name="Title 1"/>
          <p:cNvSpPr>
            <a:spLocks noGrp="1"/>
          </p:cNvSpPr>
          <p:nvPr>
            <p:ph type="title"/>
          </p:nvPr>
        </p:nvSpPr>
        <p:spPr/>
        <p:txBody>
          <a:bodyPr>
            <a:normAutofit/>
          </a:bodyPr>
          <a:lstStyle/>
          <a:p>
            <a:r>
              <a:rPr lang="en-US" dirty="0"/>
              <a:t>Post-event Methods Flowchart</a:t>
            </a:r>
          </a:p>
        </p:txBody>
      </p:sp>
      <p:sp>
        <p:nvSpPr>
          <p:cNvPr id="8" name="Right Arrow 7"/>
          <p:cNvSpPr/>
          <p:nvPr/>
        </p:nvSpPr>
        <p:spPr>
          <a:xfrm rot="2792493">
            <a:off x="8902330" y="2600170"/>
            <a:ext cx="656256" cy="609600"/>
          </a:xfrm>
          <a:prstGeom prst="rightArrow">
            <a:avLst>
              <a:gd name="adj1" fmla="val 50000"/>
              <a:gd name="adj2" fmla="val 32805"/>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Yes</a:t>
            </a:r>
          </a:p>
        </p:txBody>
      </p:sp>
      <p:sp>
        <p:nvSpPr>
          <p:cNvPr id="13" name="Oval 12"/>
          <p:cNvSpPr/>
          <p:nvPr/>
        </p:nvSpPr>
        <p:spPr>
          <a:xfrm>
            <a:off x="2792737" y="2438333"/>
            <a:ext cx="1840911" cy="582304"/>
          </a:xfrm>
          <a:prstGeom prst="ellipse">
            <a:avLst/>
          </a:prstGeom>
          <a:solidFill>
            <a:schemeClr val="bg2">
              <a:lumMod val="60000"/>
              <a:lumOff val="40000"/>
            </a:schemeClr>
          </a:solidFill>
          <a:ln>
            <a:solidFill>
              <a:srgbClr val="2894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8942D"/>
                </a:solidFill>
              </a:rPr>
              <a:t>Single-time Study </a:t>
            </a:r>
          </a:p>
        </p:txBody>
      </p:sp>
      <p:sp>
        <p:nvSpPr>
          <p:cNvPr id="4" name="Hexagon 3"/>
          <p:cNvSpPr/>
          <p:nvPr/>
        </p:nvSpPr>
        <p:spPr>
          <a:xfrm>
            <a:off x="2657316" y="5265836"/>
            <a:ext cx="1553570" cy="609600"/>
          </a:xfrm>
          <a:prstGeom prst="hexagon">
            <a:avLst/>
          </a:prstGeom>
          <a:solidFill>
            <a:srgbClr val="28942D"/>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Impact-Reference</a:t>
            </a:r>
          </a:p>
        </p:txBody>
      </p:sp>
      <p:sp>
        <p:nvSpPr>
          <p:cNvPr id="28" name="Right Arrow 27"/>
          <p:cNvSpPr/>
          <p:nvPr/>
        </p:nvSpPr>
        <p:spPr>
          <a:xfrm rot="3789685">
            <a:off x="4359455" y="4720381"/>
            <a:ext cx="822386" cy="609600"/>
          </a:xfrm>
          <a:prstGeom prst="right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Yes</a:t>
            </a:r>
          </a:p>
        </p:txBody>
      </p:sp>
      <p:sp>
        <p:nvSpPr>
          <p:cNvPr id="29" name="Right Arrow 28"/>
          <p:cNvSpPr/>
          <p:nvPr/>
        </p:nvSpPr>
        <p:spPr>
          <a:xfrm rot="7768027" flipV="1">
            <a:off x="3483223" y="4710423"/>
            <a:ext cx="874409" cy="548111"/>
          </a:xfrm>
          <a:prstGeom prst="right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No</a:t>
            </a:r>
          </a:p>
        </p:txBody>
      </p:sp>
      <p:sp>
        <p:nvSpPr>
          <p:cNvPr id="16" name="Rectangle 15"/>
          <p:cNvSpPr/>
          <p:nvPr/>
        </p:nvSpPr>
        <p:spPr>
          <a:xfrm>
            <a:off x="3764739" y="3284493"/>
            <a:ext cx="1257300" cy="457200"/>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Categorical</a:t>
            </a:r>
          </a:p>
        </p:txBody>
      </p:sp>
      <p:sp>
        <p:nvSpPr>
          <p:cNvPr id="12" name="Down Arrow 11"/>
          <p:cNvSpPr/>
          <p:nvPr/>
        </p:nvSpPr>
        <p:spPr>
          <a:xfrm>
            <a:off x="3352801" y="1981201"/>
            <a:ext cx="746489" cy="555009"/>
          </a:xfrm>
          <a:prstGeom prst="downArrow">
            <a:avLst>
              <a:gd name="adj1" fmla="val 77554"/>
              <a:gd name="adj2" fmla="val 30328"/>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No</a:t>
            </a:r>
          </a:p>
        </p:txBody>
      </p:sp>
      <p:sp>
        <p:nvSpPr>
          <p:cNvPr id="18" name="Rectangle 17"/>
          <p:cNvSpPr/>
          <p:nvPr/>
        </p:nvSpPr>
        <p:spPr>
          <a:xfrm>
            <a:off x="2295330" y="3278805"/>
            <a:ext cx="1299950" cy="457200"/>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Continuous</a:t>
            </a:r>
          </a:p>
        </p:txBody>
      </p:sp>
      <p:sp>
        <p:nvSpPr>
          <p:cNvPr id="39" name="Rectangle 38"/>
          <p:cNvSpPr/>
          <p:nvPr/>
        </p:nvSpPr>
        <p:spPr>
          <a:xfrm>
            <a:off x="5347644" y="3263393"/>
            <a:ext cx="1299950" cy="343040"/>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Continuous</a:t>
            </a:r>
          </a:p>
        </p:txBody>
      </p:sp>
      <p:sp>
        <p:nvSpPr>
          <p:cNvPr id="24" name="Hexagon 23"/>
          <p:cNvSpPr/>
          <p:nvPr/>
        </p:nvSpPr>
        <p:spPr>
          <a:xfrm>
            <a:off x="1814247" y="4124630"/>
            <a:ext cx="1553570" cy="609600"/>
          </a:xfrm>
          <a:prstGeom prst="hexagon">
            <a:avLst/>
          </a:prstGeom>
          <a:solidFill>
            <a:srgbClr val="28942D"/>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Gradient</a:t>
            </a:r>
          </a:p>
        </p:txBody>
      </p:sp>
      <p:sp>
        <p:nvSpPr>
          <p:cNvPr id="43" name="Right Arrow 42"/>
          <p:cNvSpPr/>
          <p:nvPr/>
        </p:nvSpPr>
        <p:spPr>
          <a:xfrm rot="7411098" flipV="1">
            <a:off x="6547817" y="4662315"/>
            <a:ext cx="915641" cy="615408"/>
          </a:xfrm>
          <a:prstGeom prst="right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No</a:t>
            </a:r>
          </a:p>
        </p:txBody>
      </p:sp>
      <p:sp>
        <p:nvSpPr>
          <p:cNvPr id="45" name="Hexagon 44"/>
          <p:cNvSpPr/>
          <p:nvPr/>
        </p:nvSpPr>
        <p:spPr>
          <a:xfrm>
            <a:off x="7405304" y="5235285"/>
            <a:ext cx="1779897" cy="781794"/>
          </a:xfrm>
          <a:prstGeom prst="hexagon">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Impact Level Over Time</a:t>
            </a:r>
          </a:p>
        </p:txBody>
      </p:sp>
      <p:sp>
        <p:nvSpPr>
          <p:cNvPr id="42" name="Right Arrow 41"/>
          <p:cNvSpPr/>
          <p:nvPr/>
        </p:nvSpPr>
        <p:spPr>
          <a:xfrm rot="4204766">
            <a:off x="7717182" y="4699493"/>
            <a:ext cx="836827" cy="609600"/>
          </a:xfrm>
          <a:prstGeom prst="right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Yes</a:t>
            </a:r>
          </a:p>
        </p:txBody>
      </p:sp>
      <p:sp>
        <p:nvSpPr>
          <p:cNvPr id="48" name="Down Arrow 47"/>
          <p:cNvSpPr/>
          <p:nvPr/>
        </p:nvSpPr>
        <p:spPr>
          <a:xfrm>
            <a:off x="8153400" y="2759888"/>
            <a:ext cx="715912" cy="565617"/>
          </a:xfrm>
          <a:prstGeom prst="downArrow">
            <a:avLst>
              <a:gd name="adj1" fmla="val 74799"/>
              <a:gd name="adj2" fmla="val 32787"/>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No</a:t>
            </a:r>
          </a:p>
        </p:txBody>
      </p:sp>
      <p:sp>
        <p:nvSpPr>
          <p:cNvPr id="41" name="Rounded Rectangle 40"/>
          <p:cNvSpPr/>
          <p:nvPr/>
        </p:nvSpPr>
        <p:spPr>
          <a:xfrm>
            <a:off x="6976045" y="4083737"/>
            <a:ext cx="1562100" cy="609600"/>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Comparable Sites?</a:t>
            </a:r>
          </a:p>
        </p:txBody>
      </p:sp>
      <p:sp>
        <p:nvSpPr>
          <p:cNvPr id="7" name="Rounded Rectangle 6"/>
          <p:cNvSpPr/>
          <p:nvPr/>
        </p:nvSpPr>
        <p:spPr>
          <a:xfrm>
            <a:off x="7550537" y="2133600"/>
            <a:ext cx="1562100" cy="609600"/>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Comparable Sites?</a:t>
            </a:r>
          </a:p>
        </p:txBody>
      </p:sp>
      <p:sp>
        <p:nvSpPr>
          <p:cNvPr id="47" name="Right Arrow 46"/>
          <p:cNvSpPr/>
          <p:nvPr/>
        </p:nvSpPr>
        <p:spPr>
          <a:xfrm rot="5400000">
            <a:off x="7981496" y="1679284"/>
            <a:ext cx="746244" cy="445651"/>
          </a:xfrm>
          <a:prstGeom prst="right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Down Arrow 35"/>
          <p:cNvSpPr/>
          <p:nvPr/>
        </p:nvSpPr>
        <p:spPr>
          <a:xfrm rot="19687055">
            <a:off x="7076452" y="2732969"/>
            <a:ext cx="374745" cy="1567020"/>
          </a:xfrm>
          <a:prstGeom prst="down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705886" y="1357885"/>
            <a:ext cx="1195554" cy="609600"/>
          </a:xfrm>
          <a:prstGeom prst="ellipse">
            <a:avLst/>
          </a:prstGeom>
          <a:solidFill>
            <a:schemeClr val="accent1">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Before-After</a:t>
            </a:r>
          </a:p>
        </p:txBody>
      </p:sp>
      <p:sp>
        <p:nvSpPr>
          <p:cNvPr id="6" name="Right Arrow 5"/>
          <p:cNvSpPr/>
          <p:nvPr/>
        </p:nvSpPr>
        <p:spPr>
          <a:xfrm>
            <a:off x="7172155" y="1371533"/>
            <a:ext cx="746244" cy="609600"/>
          </a:xfrm>
          <a:prstGeom prst="right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Yes</a:t>
            </a:r>
          </a:p>
        </p:txBody>
      </p:sp>
      <p:sp>
        <p:nvSpPr>
          <p:cNvPr id="31" name="Oval 30"/>
          <p:cNvSpPr/>
          <p:nvPr/>
        </p:nvSpPr>
        <p:spPr>
          <a:xfrm>
            <a:off x="5422623" y="2555984"/>
            <a:ext cx="1752600" cy="609600"/>
          </a:xfrm>
          <a:prstGeom prst="ellipse">
            <a:avLst/>
          </a:prstGeom>
          <a:solidFill>
            <a:schemeClr val="accent6">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Multi-time Study </a:t>
            </a:r>
          </a:p>
        </p:txBody>
      </p:sp>
      <p:sp>
        <p:nvSpPr>
          <p:cNvPr id="38" name="Rectangle 37"/>
          <p:cNvSpPr/>
          <p:nvPr/>
        </p:nvSpPr>
        <p:spPr>
          <a:xfrm>
            <a:off x="6713560" y="3258134"/>
            <a:ext cx="1257300" cy="343040"/>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Categorical</a:t>
            </a:r>
          </a:p>
        </p:txBody>
      </p:sp>
      <p:sp>
        <p:nvSpPr>
          <p:cNvPr id="9" name="Down Arrow 8"/>
          <p:cNvSpPr/>
          <p:nvPr/>
        </p:nvSpPr>
        <p:spPr>
          <a:xfrm>
            <a:off x="5897499" y="1981201"/>
            <a:ext cx="808105" cy="685801"/>
          </a:xfrm>
          <a:prstGeom prst="downArrow">
            <a:avLst>
              <a:gd name="adj1" fmla="val 77984"/>
              <a:gd name="adj2" fmla="val 57627"/>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No</a:t>
            </a:r>
          </a:p>
        </p:txBody>
      </p:sp>
      <p:sp>
        <p:nvSpPr>
          <p:cNvPr id="5" name="Rounded Rectangle 4"/>
          <p:cNvSpPr/>
          <p:nvPr/>
        </p:nvSpPr>
        <p:spPr>
          <a:xfrm>
            <a:off x="5515024" y="1366917"/>
            <a:ext cx="1710906" cy="609600"/>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Affect existing study site?</a:t>
            </a:r>
          </a:p>
        </p:txBody>
      </p:sp>
      <p:sp>
        <p:nvSpPr>
          <p:cNvPr id="25" name="Rounded Rectangle 24"/>
          <p:cNvSpPr/>
          <p:nvPr/>
        </p:nvSpPr>
        <p:spPr>
          <a:xfrm>
            <a:off x="3643047" y="4124630"/>
            <a:ext cx="1485900" cy="609600"/>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Comparable Sites?</a:t>
            </a:r>
          </a:p>
        </p:txBody>
      </p:sp>
      <p:sp>
        <p:nvSpPr>
          <p:cNvPr id="11" name="Right Arrow 10"/>
          <p:cNvSpPr/>
          <p:nvPr/>
        </p:nvSpPr>
        <p:spPr>
          <a:xfrm>
            <a:off x="4786048" y="1349924"/>
            <a:ext cx="852985" cy="609600"/>
          </a:xfrm>
          <a:prstGeom prst="right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Yes</a:t>
            </a:r>
          </a:p>
        </p:txBody>
      </p:sp>
      <p:sp>
        <p:nvSpPr>
          <p:cNvPr id="10" name="Rounded Rectangle 9"/>
          <p:cNvSpPr/>
          <p:nvPr/>
        </p:nvSpPr>
        <p:spPr>
          <a:xfrm>
            <a:off x="2591032" y="1219133"/>
            <a:ext cx="2286000" cy="838200"/>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Feasible to revisit multiple times?</a:t>
            </a:r>
          </a:p>
        </p:txBody>
      </p:sp>
      <p:sp>
        <p:nvSpPr>
          <p:cNvPr id="14" name="TextBox 13"/>
          <p:cNvSpPr txBox="1"/>
          <p:nvPr/>
        </p:nvSpPr>
        <p:spPr>
          <a:xfrm>
            <a:off x="9212935" y="3903467"/>
            <a:ext cx="1472518" cy="1477328"/>
          </a:xfrm>
          <a:prstGeom prst="rect">
            <a:avLst/>
          </a:prstGeom>
          <a:noFill/>
        </p:spPr>
        <p:txBody>
          <a:bodyPr wrap="square" rtlCol="0">
            <a:spAutoFit/>
          </a:bodyPr>
          <a:lstStyle/>
          <a:p>
            <a:r>
              <a:rPr lang="en-US" dirty="0"/>
              <a:t>Relatively Shorter</a:t>
            </a:r>
          </a:p>
          <a:p>
            <a:r>
              <a:rPr lang="en-US" dirty="0"/>
              <a:t>Recovery w/ natural disasters</a:t>
            </a:r>
          </a:p>
        </p:txBody>
      </p:sp>
      <p:grpSp>
        <p:nvGrpSpPr>
          <p:cNvPr id="17" name="Group 16"/>
          <p:cNvGrpSpPr/>
          <p:nvPr/>
        </p:nvGrpSpPr>
        <p:grpSpPr>
          <a:xfrm>
            <a:off x="5190122" y="3549519"/>
            <a:ext cx="4060901" cy="2664795"/>
            <a:chOff x="3666121" y="3549518"/>
            <a:chExt cx="4060901" cy="2664795"/>
          </a:xfrm>
        </p:grpSpPr>
        <p:sp>
          <p:nvSpPr>
            <p:cNvPr id="15" name="Oval 14"/>
            <p:cNvSpPr/>
            <p:nvPr/>
          </p:nvSpPr>
          <p:spPr>
            <a:xfrm rot="1706809">
              <a:off x="3666121" y="3549518"/>
              <a:ext cx="4060901" cy="2664795"/>
            </a:xfrm>
            <a:prstGeom prst="ellipse">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stCxn id="15" idx="7"/>
              <a:endCxn id="14" idx="1"/>
            </p:cNvCxnSpPr>
            <p:nvPr/>
          </p:nvCxnSpPr>
          <p:spPr>
            <a:xfrm flipV="1">
              <a:off x="7407750" y="4642131"/>
              <a:ext cx="281185" cy="9529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019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Hexagon 39"/>
          <p:cNvSpPr/>
          <p:nvPr/>
        </p:nvSpPr>
        <p:spPr>
          <a:xfrm>
            <a:off x="5298744" y="3894601"/>
            <a:ext cx="1553570" cy="609600"/>
          </a:xfrm>
          <a:prstGeom prst="hexagon">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Trend-by-time</a:t>
            </a:r>
          </a:p>
        </p:txBody>
      </p:sp>
      <p:sp>
        <p:nvSpPr>
          <p:cNvPr id="44" name="Hexagon 43"/>
          <p:cNvSpPr/>
          <p:nvPr/>
        </p:nvSpPr>
        <p:spPr>
          <a:xfrm>
            <a:off x="6096002" y="5279471"/>
            <a:ext cx="1175043" cy="693425"/>
          </a:xfrm>
          <a:prstGeom prst="hexagon">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Time Series</a:t>
            </a:r>
          </a:p>
        </p:txBody>
      </p:sp>
      <p:sp>
        <p:nvSpPr>
          <p:cNvPr id="22" name="Down Arrow 21"/>
          <p:cNvSpPr/>
          <p:nvPr/>
        </p:nvSpPr>
        <p:spPr>
          <a:xfrm rot="1028230">
            <a:off x="2921150" y="2894027"/>
            <a:ext cx="374745" cy="1325376"/>
          </a:xfrm>
          <a:prstGeom prst="downArrow">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rot="20556445">
            <a:off x="4145812" y="2893948"/>
            <a:ext cx="374745" cy="1325376"/>
          </a:xfrm>
          <a:prstGeom prst="down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37" name="Down Arrow 36"/>
          <p:cNvSpPr/>
          <p:nvPr/>
        </p:nvSpPr>
        <p:spPr>
          <a:xfrm rot="501178">
            <a:off x="6002484" y="3061961"/>
            <a:ext cx="374745" cy="909038"/>
          </a:xfrm>
          <a:prstGeom prst="down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30" name="Hexagon 29"/>
          <p:cNvSpPr/>
          <p:nvPr/>
        </p:nvSpPr>
        <p:spPr>
          <a:xfrm>
            <a:off x="4350337" y="5320428"/>
            <a:ext cx="1553570" cy="609600"/>
          </a:xfrm>
          <a:prstGeom prst="hexagon">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Matched Pairs</a:t>
            </a:r>
          </a:p>
        </p:txBody>
      </p:sp>
      <p:sp>
        <p:nvSpPr>
          <p:cNvPr id="27" name="Hexagon 26"/>
          <p:cNvSpPr/>
          <p:nvPr/>
        </p:nvSpPr>
        <p:spPr>
          <a:xfrm>
            <a:off x="9267028" y="2971800"/>
            <a:ext cx="1324772" cy="609600"/>
          </a:xfrm>
          <a:prstGeom prst="hexagon">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Pre/post Pairs</a:t>
            </a:r>
          </a:p>
        </p:txBody>
      </p:sp>
      <p:sp>
        <p:nvSpPr>
          <p:cNvPr id="26" name="Hexagon 25"/>
          <p:cNvSpPr/>
          <p:nvPr/>
        </p:nvSpPr>
        <p:spPr>
          <a:xfrm>
            <a:off x="8002306" y="3278805"/>
            <a:ext cx="1294095" cy="609600"/>
          </a:xfrm>
          <a:prstGeom prst="hexagon">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Baseline</a:t>
            </a:r>
          </a:p>
        </p:txBody>
      </p:sp>
      <p:sp>
        <p:nvSpPr>
          <p:cNvPr id="2" name="Title 1"/>
          <p:cNvSpPr>
            <a:spLocks noGrp="1"/>
          </p:cNvSpPr>
          <p:nvPr>
            <p:ph type="title"/>
          </p:nvPr>
        </p:nvSpPr>
        <p:spPr/>
        <p:txBody>
          <a:bodyPr>
            <a:normAutofit/>
          </a:bodyPr>
          <a:lstStyle/>
          <a:p>
            <a:r>
              <a:rPr lang="en-US" dirty="0"/>
              <a:t>Post-event Methods Flowchart</a:t>
            </a:r>
          </a:p>
        </p:txBody>
      </p:sp>
      <p:sp>
        <p:nvSpPr>
          <p:cNvPr id="8" name="Right Arrow 7"/>
          <p:cNvSpPr/>
          <p:nvPr/>
        </p:nvSpPr>
        <p:spPr>
          <a:xfrm rot="2792493">
            <a:off x="8902330" y="2600170"/>
            <a:ext cx="656256" cy="609600"/>
          </a:xfrm>
          <a:prstGeom prst="rightArrow">
            <a:avLst>
              <a:gd name="adj1" fmla="val 50000"/>
              <a:gd name="adj2" fmla="val 32805"/>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Yes</a:t>
            </a:r>
          </a:p>
        </p:txBody>
      </p:sp>
      <p:sp>
        <p:nvSpPr>
          <p:cNvPr id="13" name="Oval 12"/>
          <p:cNvSpPr/>
          <p:nvPr/>
        </p:nvSpPr>
        <p:spPr>
          <a:xfrm>
            <a:off x="2792737" y="2438333"/>
            <a:ext cx="1840911" cy="582304"/>
          </a:xfrm>
          <a:prstGeom prst="ellipse">
            <a:avLst/>
          </a:prstGeom>
          <a:solidFill>
            <a:schemeClr val="bg2">
              <a:lumMod val="60000"/>
              <a:lumOff val="40000"/>
            </a:schemeClr>
          </a:solidFill>
          <a:ln>
            <a:solidFill>
              <a:srgbClr val="2894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8942D"/>
                </a:solidFill>
              </a:rPr>
              <a:t>Single-time Study </a:t>
            </a:r>
          </a:p>
        </p:txBody>
      </p:sp>
      <p:sp>
        <p:nvSpPr>
          <p:cNvPr id="4" name="Hexagon 3"/>
          <p:cNvSpPr/>
          <p:nvPr/>
        </p:nvSpPr>
        <p:spPr>
          <a:xfrm>
            <a:off x="2657316" y="5265836"/>
            <a:ext cx="1553570" cy="609600"/>
          </a:xfrm>
          <a:prstGeom prst="hexagon">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Impact-Reference</a:t>
            </a:r>
          </a:p>
        </p:txBody>
      </p:sp>
      <p:sp>
        <p:nvSpPr>
          <p:cNvPr id="28" name="Right Arrow 27"/>
          <p:cNvSpPr/>
          <p:nvPr/>
        </p:nvSpPr>
        <p:spPr>
          <a:xfrm rot="3789685">
            <a:off x="4359455" y="4720381"/>
            <a:ext cx="822386" cy="609600"/>
          </a:xfrm>
          <a:prstGeom prst="right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Yes</a:t>
            </a:r>
          </a:p>
        </p:txBody>
      </p:sp>
      <p:sp>
        <p:nvSpPr>
          <p:cNvPr id="29" name="Right Arrow 28"/>
          <p:cNvSpPr/>
          <p:nvPr/>
        </p:nvSpPr>
        <p:spPr>
          <a:xfrm rot="7768027" flipV="1">
            <a:off x="3483223" y="4710423"/>
            <a:ext cx="874409" cy="548111"/>
          </a:xfrm>
          <a:prstGeom prst="right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No</a:t>
            </a:r>
          </a:p>
        </p:txBody>
      </p:sp>
      <p:sp>
        <p:nvSpPr>
          <p:cNvPr id="16" name="Rectangle 15"/>
          <p:cNvSpPr/>
          <p:nvPr/>
        </p:nvSpPr>
        <p:spPr>
          <a:xfrm>
            <a:off x="3764739" y="3284493"/>
            <a:ext cx="1257300" cy="4572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Categorical</a:t>
            </a:r>
          </a:p>
        </p:txBody>
      </p:sp>
      <p:sp>
        <p:nvSpPr>
          <p:cNvPr id="12" name="Down Arrow 11"/>
          <p:cNvSpPr/>
          <p:nvPr/>
        </p:nvSpPr>
        <p:spPr>
          <a:xfrm>
            <a:off x="3352801" y="1981201"/>
            <a:ext cx="746489" cy="555009"/>
          </a:xfrm>
          <a:prstGeom prst="downArrow">
            <a:avLst>
              <a:gd name="adj1" fmla="val 77554"/>
              <a:gd name="adj2" fmla="val 30328"/>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No</a:t>
            </a:r>
          </a:p>
        </p:txBody>
      </p:sp>
      <p:sp>
        <p:nvSpPr>
          <p:cNvPr id="18" name="Rectangle 17"/>
          <p:cNvSpPr/>
          <p:nvPr/>
        </p:nvSpPr>
        <p:spPr>
          <a:xfrm>
            <a:off x="2295330" y="3278805"/>
            <a:ext cx="1299950" cy="457200"/>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Continuous</a:t>
            </a:r>
          </a:p>
        </p:txBody>
      </p:sp>
      <p:sp>
        <p:nvSpPr>
          <p:cNvPr id="39" name="Rectangle 38"/>
          <p:cNvSpPr/>
          <p:nvPr/>
        </p:nvSpPr>
        <p:spPr>
          <a:xfrm>
            <a:off x="5347644" y="3263393"/>
            <a:ext cx="1299950" cy="34304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Continuous</a:t>
            </a:r>
          </a:p>
        </p:txBody>
      </p:sp>
      <p:sp>
        <p:nvSpPr>
          <p:cNvPr id="24" name="Hexagon 23"/>
          <p:cNvSpPr/>
          <p:nvPr/>
        </p:nvSpPr>
        <p:spPr>
          <a:xfrm>
            <a:off x="1814247" y="4124630"/>
            <a:ext cx="1553570" cy="609600"/>
          </a:xfrm>
          <a:prstGeom prst="hexagon">
            <a:avLst/>
          </a:prstGeom>
          <a:solidFill>
            <a:srgbClr val="28942D"/>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Gradient</a:t>
            </a:r>
          </a:p>
        </p:txBody>
      </p:sp>
      <p:sp>
        <p:nvSpPr>
          <p:cNvPr id="43" name="Right Arrow 42"/>
          <p:cNvSpPr/>
          <p:nvPr/>
        </p:nvSpPr>
        <p:spPr>
          <a:xfrm rot="7411098" flipV="1">
            <a:off x="6547817" y="4662315"/>
            <a:ext cx="915641" cy="615408"/>
          </a:xfrm>
          <a:prstGeom prst="right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No</a:t>
            </a:r>
          </a:p>
        </p:txBody>
      </p:sp>
      <p:sp>
        <p:nvSpPr>
          <p:cNvPr id="45" name="Hexagon 44"/>
          <p:cNvSpPr/>
          <p:nvPr/>
        </p:nvSpPr>
        <p:spPr>
          <a:xfrm>
            <a:off x="7405304" y="5235285"/>
            <a:ext cx="1779897" cy="781794"/>
          </a:xfrm>
          <a:prstGeom prst="hexagon">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Impact Level Over Time</a:t>
            </a:r>
          </a:p>
        </p:txBody>
      </p:sp>
      <p:sp>
        <p:nvSpPr>
          <p:cNvPr id="42" name="Right Arrow 41"/>
          <p:cNvSpPr/>
          <p:nvPr/>
        </p:nvSpPr>
        <p:spPr>
          <a:xfrm rot="4204766">
            <a:off x="7717182" y="4699493"/>
            <a:ext cx="836827" cy="609600"/>
          </a:xfrm>
          <a:prstGeom prst="right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Yes</a:t>
            </a:r>
          </a:p>
        </p:txBody>
      </p:sp>
      <p:sp>
        <p:nvSpPr>
          <p:cNvPr id="48" name="Down Arrow 47"/>
          <p:cNvSpPr/>
          <p:nvPr/>
        </p:nvSpPr>
        <p:spPr>
          <a:xfrm>
            <a:off x="8153400" y="2759888"/>
            <a:ext cx="715912" cy="565617"/>
          </a:xfrm>
          <a:prstGeom prst="downArrow">
            <a:avLst>
              <a:gd name="adj1" fmla="val 74799"/>
              <a:gd name="adj2" fmla="val 3278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No</a:t>
            </a:r>
          </a:p>
        </p:txBody>
      </p:sp>
      <p:sp>
        <p:nvSpPr>
          <p:cNvPr id="41" name="Rounded Rectangle 40"/>
          <p:cNvSpPr/>
          <p:nvPr/>
        </p:nvSpPr>
        <p:spPr>
          <a:xfrm>
            <a:off x="6976045" y="4083737"/>
            <a:ext cx="1562100" cy="609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Comparable Sites?</a:t>
            </a:r>
          </a:p>
        </p:txBody>
      </p:sp>
      <p:sp>
        <p:nvSpPr>
          <p:cNvPr id="7" name="Rounded Rectangle 6"/>
          <p:cNvSpPr/>
          <p:nvPr/>
        </p:nvSpPr>
        <p:spPr>
          <a:xfrm>
            <a:off x="7550537" y="2133600"/>
            <a:ext cx="1562100" cy="609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Comparable Sites?</a:t>
            </a:r>
          </a:p>
        </p:txBody>
      </p:sp>
      <p:sp>
        <p:nvSpPr>
          <p:cNvPr id="47" name="Right Arrow 46"/>
          <p:cNvSpPr/>
          <p:nvPr/>
        </p:nvSpPr>
        <p:spPr>
          <a:xfrm rot="5400000">
            <a:off x="7981496" y="1679284"/>
            <a:ext cx="746244" cy="445651"/>
          </a:xfrm>
          <a:prstGeom prst="right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36" name="Down Arrow 35"/>
          <p:cNvSpPr/>
          <p:nvPr/>
        </p:nvSpPr>
        <p:spPr>
          <a:xfrm rot="19687055">
            <a:off x="7076452" y="2732969"/>
            <a:ext cx="374745" cy="1567020"/>
          </a:xfrm>
          <a:prstGeom prst="down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46" name="Oval 45"/>
          <p:cNvSpPr/>
          <p:nvPr/>
        </p:nvSpPr>
        <p:spPr>
          <a:xfrm>
            <a:off x="7705886" y="1357885"/>
            <a:ext cx="1195554" cy="60960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Before-After</a:t>
            </a:r>
          </a:p>
        </p:txBody>
      </p:sp>
      <p:sp>
        <p:nvSpPr>
          <p:cNvPr id="6" name="Right Arrow 5"/>
          <p:cNvSpPr/>
          <p:nvPr/>
        </p:nvSpPr>
        <p:spPr>
          <a:xfrm>
            <a:off x="7172155" y="1371533"/>
            <a:ext cx="746244" cy="609600"/>
          </a:xfrm>
          <a:prstGeom prst="right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Yes</a:t>
            </a:r>
          </a:p>
        </p:txBody>
      </p:sp>
      <p:sp>
        <p:nvSpPr>
          <p:cNvPr id="31" name="Oval 30"/>
          <p:cNvSpPr/>
          <p:nvPr/>
        </p:nvSpPr>
        <p:spPr>
          <a:xfrm>
            <a:off x="5422623" y="2555984"/>
            <a:ext cx="1752600" cy="60960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Multi-time Study </a:t>
            </a:r>
          </a:p>
        </p:txBody>
      </p:sp>
      <p:sp>
        <p:nvSpPr>
          <p:cNvPr id="38" name="Rectangle 37"/>
          <p:cNvSpPr/>
          <p:nvPr/>
        </p:nvSpPr>
        <p:spPr>
          <a:xfrm>
            <a:off x="6713560" y="3258134"/>
            <a:ext cx="1257300" cy="34304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Categorical</a:t>
            </a:r>
          </a:p>
        </p:txBody>
      </p:sp>
      <p:sp>
        <p:nvSpPr>
          <p:cNvPr id="9" name="Down Arrow 8"/>
          <p:cNvSpPr/>
          <p:nvPr/>
        </p:nvSpPr>
        <p:spPr>
          <a:xfrm>
            <a:off x="5897499" y="1981201"/>
            <a:ext cx="808105" cy="685801"/>
          </a:xfrm>
          <a:prstGeom prst="downArrow">
            <a:avLst>
              <a:gd name="adj1" fmla="val 77984"/>
              <a:gd name="adj2" fmla="val 5762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No</a:t>
            </a:r>
          </a:p>
        </p:txBody>
      </p:sp>
      <p:sp>
        <p:nvSpPr>
          <p:cNvPr id="5" name="Rounded Rectangle 4"/>
          <p:cNvSpPr/>
          <p:nvPr/>
        </p:nvSpPr>
        <p:spPr>
          <a:xfrm>
            <a:off x="5515024" y="1366917"/>
            <a:ext cx="1710906" cy="609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Affect existing study site?</a:t>
            </a:r>
          </a:p>
        </p:txBody>
      </p:sp>
      <p:sp>
        <p:nvSpPr>
          <p:cNvPr id="25" name="Rounded Rectangle 24"/>
          <p:cNvSpPr/>
          <p:nvPr/>
        </p:nvSpPr>
        <p:spPr>
          <a:xfrm>
            <a:off x="3643047" y="4124630"/>
            <a:ext cx="1485900" cy="609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Comparable Sites?</a:t>
            </a:r>
          </a:p>
        </p:txBody>
      </p:sp>
      <p:sp>
        <p:nvSpPr>
          <p:cNvPr id="11" name="Right Arrow 10"/>
          <p:cNvSpPr/>
          <p:nvPr/>
        </p:nvSpPr>
        <p:spPr>
          <a:xfrm>
            <a:off x="4786048" y="1349924"/>
            <a:ext cx="852985" cy="609600"/>
          </a:xfrm>
          <a:prstGeom prst="right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Yes</a:t>
            </a:r>
          </a:p>
        </p:txBody>
      </p:sp>
      <p:sp>
        <p:nvSpPr>
          <p:cNvPr id="10" name="Rounded Rectangle 9"/>
          <p:cNvSpPr/>
          <p:nvPr/>
        </p:nvSpPr>
        <p:spPr>
          <a:xfrm>
            <a:off x="2591032" y="1219133"/>
            <a:ext cx="2286000" cy="838200"/>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Feasible to revisit multiple times?</a:t>
            </a:r>
          </a:p>
        </p:txBody>
      </p:sp>
      <p:sp>
        <p:nvSpPr>
          <p:cNvPr id="19" name="Rectangle 18"/>
          <p:cNvSpPr/>
          <p:nvPr/>
        </p:nvSpPr>
        <p:spPr>
          <a:xfrm>
            <a:off x="1890448" y="5105400"/>
            <a:ext cx="1386153"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Covariates</a:t>
            </a:r>
          </a:p>
        </p:txBody>
      </p:sp>
      <p:sp>
        <p:nvSpPr>
          <p:cNvPr id="20" name="Curved Up Arrow 19"/>
          <p:cNvSpPr/>
          <p:nvPr/>
        </p:nvSpPr>
        <p:spPr>
          <a:xfrm>
            <a:off x="2133601" y="4735622"/>
            <a:ext cx="974921" cy="50853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58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8367" y="1175792"/>
            <a:ext cx="4110038" cy="2308324"/>
          </a:xfrm>
          <a:prstGeom prst="rect">
            <a:avLst/>
          </a:prstGeom>
          <a:noFill/>
        </p:spPr>
        <p:txBody>
          <a:bodyPr wrap="square">
            <a:spAutoFit/>
          </a:bodyPr>
          <a:lstStyle/>
          <a:p>
            <a:pPr>
              <a:defRPr/>
            </a:pPr>
            <a:r>
              <a:rPr lang="en-US" sz="2400" u="sng" dirty="0"/>
              <a:t>Tree form</a:t>
            </a:r>
          </a:p>
          <a:p>
            <a:pPr marL="457200" indent="-457200">
              <a:buFont typeface="Lucida Grande"/>
              <a:buChar char="-"/>
              <a:defRPr/>
            </a:pPr>
            <a:r>
              <a:rPr lang="en-US" sz="2400" dirty="0"/>
              <a:t>taper</a:t>
            </a:r>
          </a:p>
          <a:p>
            <a:pPr marL="457200" indent="-457200">
              <a:buFont typeface="Lucida Grande"/>
              <a:buChar char="-"/>
              <a:defRPr/>
            </a:pPr>
            <a:r>
              <a:rPr lang="en-US" sz="2400" dirty="0"/>
              <a:t>density</a:t>
            </a:r>
          </a:p>
          <a:p>
            <a:pPr marL="457200" indent="-457200">
              <a:buFont typeface="Lucida Grande"/>
              <a:buChar char="-"/>
              <a:defRPr/>
            </a:pPr>
            <a:r>
              <a:rPr lang="en-US" sz="2400" dirty="0"/>
              <a:t>crown shape</a:t>
            </a:r>
          </a:p>
          <a:p>
            <a:pPr marL="457200" indent="-457200">
              <a:buFont typeface="Lucida Grande"/>
              <a:buChar char="-"/>
              <a:defRPr/>
            </a:pPr>
            <a:r>
              <a:rPr lang="en-US" sz="2400" dirty="0"/>
              <a:t>rooting depth</a:t>
            </a:r>
          </a:p>
          <a:p>
            <a:pPr>
              <a:defRPr/>
            </a:pPr>
            <a:endParaRPr lang="en-US" sz="24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t="-1682" b="-186"/>
          <a:stretch/>
        </p:blipFill>
        <p:spPr bwMode="auto">
          <a:xfrm>
            <a:off x="3071938" y="3200400"/>
            <a:ext cx="3786062" cy="297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5587" b="-729"/>
          <a:stretch/>
        </p:blipFill>
        <p:spPr>
          <a:xfrm>
            <a:off x="6999026" y="3236793"/>
            <a:ext cx="3436962" cy="2929910"/>
          </a:xfrm>
          <a:prstGeom prst="rect">
            <a:avLst/>
          </a:prstGeom>
        </p:spPr>
      </p:pic>
      <p:grpSp>
        <p:nvGrpSpPr>
          <p:cNvPr id="13" name="Group 12"/>
          <p:cNvGrpSpPr/>
          <p:nvPr/>
        </p:nvGrpSpPr>
        <p:grpSpPr>
          <a:xfrm>
            <a:off x="6260105" y="1371601"/>
            <a:ext cx="3991970" cy="1753563"/>
            <a:chOff x="4334654" y="1142999"/>
            <a:chExt cx="4428346" cy="1945250"/>
          </a:xfrm>
        </p:grpSpPr>
        <p:sp>
          <p:nvSpPr>
            <p:cNvPr id="5" name="Isosceles Triangle 4"/>
            <p:cNvSpPr/>
            <p:nvPr/>
          </p:nvSpPr>
          <p:spPr>
            <a:xfrm>
              <a:off x="4771030" y="1142999"/>
              <a:ext cx="1248770" cy="1409131"/>
            </a:xfrm>
            <a:prstGeom prst="triangl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solidFill>
                <a:srgbClr val="2894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6523630" y="1168021"/>
              <a:ext cx="867770" cy="1409131"/>
            </a:xfrm>
            <a:prstGeom prst="triangl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solidFill>
                <a:srgbClr val="2894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8001000" y="1154373"/>
              <a:ext cx="595952" cy="1409131"/>
            </a:xfrm>
            <a:prstGeom prst="triangl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solidFill>
                <a:srgbClr val="2894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34654" y="2678544"/>
              <a:ext cx="4428346" cy="409705"/>
            </a:xfrm>
            <a:prstGeom prst="rect">
              <a:avLst/>
            </a:prstGeom>
            <a:noFill/>
          </p:spPr>
          <p:txBody>
            <a:bodyPr wrap="square" rtlCol="0">
              <a:spAutoFit/>
            </a:bodyPr>
            <a:lstStyle/>
            <a:p>
              <a:r>
                <a:rPr lang="en-US" dirty="0"/>
                <a:t>Taper =  90%              70%	         40%</a:t>
              </a:r>
            </a:p>
          </p:txBody>
        </p:sp>
      </p:grpSp>
      <p:sp>
        <p:nvSpPr>
          <p:cNvPr id="14" name="TextBox 13"/>
          <p:cNvSpPr txBox="1"/>
          <p:nvPr/>
        </p:nvSpPr>
        <p:spPr>
          <a:xfrm>
            <a:off x="3505200" y="6232310"/>
            <a:ext cx="6629400" cy="830997"/>
          </a:xfrm>
          <a:prstGeom prst="rect">
            <a:avLst/>
          </a:prstGeom>
          <a:noFill/>
        </p:spPr>
        <p:txBody>
          <a:bodyPr wrap="square" rtlCol="0">
            <a:spAutoFit/>
          </a:bodyPr>
          <a:lstStyle/>
          <a:p>
            <a:pPr algn="ctr">
              <a:defRPr/>
            </a:pPr>
            <a:r>
              <a:rPr lang="en-US" sz="2400" dirty="0"/>
              <a:t>Flexibility vs. strength</a:t>
            </a:r>
          </a:p>
          <a:p>
            <a:endParaRPr lang="en-US" sz="2400" dirty="0"/>
          </a:p>
        </p:txBody>
      </p:sp>
      <p:sp>
        <p:nvSpPr>
          <p:cNvPr id="7" name="TextBox 6"/>
          <p:cNvSpPr txBox="1"/>
          <p:nvPr/>
        </p:nvSpPr>
        <p:spPr>
          <a:xfrm rot="16200000">
            <a:off x="640076" y="4981115"/>
            <a:ext cx="2559162" cy="369332"/>
          </a:xfrm>
          <a:prstGeom prst="rect">
            <a:avLst/>
          </a:prstGeom>
          <a:noFill/>
        </p:spPr>
        <p:txBody>
          <a:bodyPr wrap="none" rtlCol="0">
            <a:spAutoFit/>
          </a:bodyPr>
          <a:lstStyle/>
          <a:p>
            <a:r>
              <a:rPr lang="en-US" dirty="0">
                <a:solidFill>
                  <a:schemeClr val="bg1">
                    <a:lumMod val="65000"/>
                  </a:schemeClr>
                </a:solidFill>
              </a:rPr>
              <a:t>Courtesy of H. McCarthy</a:t>
            </a:r>
          </a:p>
        </p:txBody>
      </p:sp>
      <p:sp>
        <p:nvSpPr>
          <p:cNvPr id="15" name="Title 1"/>
          <p:cNvSpPr txBox="1">
            <a:spLocks/>
          </p:cNvSpPr>
          <p:nvPr/>
        </p:nvSpPr>
        <p:spPr>
          <a:xfrm>
            <a:off x="2959608" y="274320"/>
            <a:ext cx="7498080" cy="1143000"/>
          </a:xfrm>
          <a:prstGeom prst="rect">
            <a:avLst/>
          </a:prstGeom>
        </p:spPr>
        <p:txBody>
          <a:bodyPr>
            <a:normAutofit fontScale="9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a:t>Individual Effects of Severe Weather</a:t>
            </a:r>
            <a:endParaRPr lang="en-US" dirty="0"/>
          </a:p>
        </p:txBody>
      </p:sp>
    </p:spTree>
    <p:extLst>
      <p:ext uri="{BB962C8B-B14F-4D97-AF65-F5344CB8AC3E}">
        <p14:creationId xmlns:p14="http://schemas.microsoft.com/office/powerpoint/2010/main" val="313611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on a dry grass field&#10;&#10;Description generated with very high confidence">
            <a:extLst>
              <a:ext uri="{FF2B5EF4-FFF2-40B4-BE49-F238E27FC236}">
                <a16:creationId xmlns:a16="http://schemas.microsoft.com/office/drawing/2014/main" id="{AA53527C-4D2A-43E2-978F-0A6319C9EA8E}"/>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1630994"/>
            <a:ext cx="12192000" cy="5291191"/>
          </a:xfrm>
          <a:prstGeom prst="rect">
            <a:avLst/>
          </a:prstGeom>
        </p:spPr>
      </p:pic>
      <p:sp>
        <p:nvSpPr>
          <p:cNvPr id="6" name="TextBox 5">
            <a:extLst>
              <a:ext uri="{FF2B5EF4-FFF2-40B4-BE49-F238E27FC236}">
                <a16:creationId xmlns:a16="http://schemas.microsoft.com/office/drawing/2014/main" id="{3E0DEC78-73AA-4223-A456-82D3928F04FA}"/>
              </a:ext>
            </a:extLst>
          </p:cNvPr>
          <p:cNvSpPr txBox="1"/>
          <p:nvPr/>
        </p:nvSpPr>
        <p:spPr>
          <a:xfrm>
            <a:off x="102065" y="3438686"/>
            <a:ext cx="5993934" cy="3477875"/>
          </a:xfrm>
          <a:prstGeom prst="rect">
            <a:avLst/>
          </a:prstGeom>
          <a:noFill/>
        </p:spPr>
        <p:txBody>
          <a:bodyPr wrap="square" numCol="1" rtlCol="0">
            <a:spAutoFit/>
          </a:bodyPr>
          <a:lstStyle/>
          <a:p>
            <a:r>
              <a:rPr lang="en-US" sz="2400" b="1" u="sng" dirty="0">
                <a:solidFill>
                  <a:schemeClr val="bg1"/>
                </a:solidFill>
              </a:rPr>
              <a:t>Funding</a:t>
            </a:r>
          </a:p>
          <a:p>
            <a:r>
              <a:rPr lang="en-US" sz="2400" dirty="0">
                <a:solidFill>
                  <a:schemeClr val="bg1"/>
                </a:solidFill>
              </a:rPr>
              <a:t>ODWC State Wildlife Grant</a:t>
            </a:r>
          </a:p>
          <a:p>
            <a:r>
              <a:rPr lang="en-US" sz="2400" dirty="0">
                <a:solidFill>
                  <a:schemeClr val="bg1"/>
                </a:solidFill>
              </a:rPr>
              <a:t>National Fish and Wildlife Foundation – ConocoPhillips SPIRIT of Conservation Grant</a:t>
            </a:r>
          </a:p>
          <a:p>
            <a:r>
              <a:rPr lang="en-US" sz="2400" dirty="0">
                <a:solidFill>
                  <a:schemeClr val="bg1"/>
                </a:solidFill>
              </a:rPr>
              <a:t>NSF - National Research Trainee Fellowship</a:t>
            </a:r>
          </a:p>
          <a:p>
            <a:r>
              <a:rPr lang="en-US" sz="2000" dirty="0">
                <a:solidFill>
                  <a:schemeClr val="bg1"/>
                </a:solidFill>
              </a:rPr>
              <a:t>Nature Conservancy Nebraska J. E. Weaver Grant</a:t>
            </a:r>
          </a:p>
          <a:p>
            <a:r>
              <a:rPr lang="en-US" sz="2000" dirty="0">
                <a:solidFill>
                  <a:schemeClr val="bg1"/>
                </a:solidFill>
              </a:rPr>
              <a:t>George </a:t>
            </a:r>
            <a:r>
              <a:rPr lang="en-US" sz="2000" dirty="0" err="1">
                <a:solidFill>
                  <a:schemeClr val="bg1"/>
                </a:solidFill>
              </a:rPr>
              <a:t>Miksch</a:t>
            </a:r>
            <a:r>
              <a:rPr lang="en-US" sz="2000" dirty="0">
                <a:solidFill>
                  <a:schemeClr val="bg1"/>
                </a:solidFill>
              </a:rPr>
              <a:t> Sutton Scholarship (OU)</a:t>
            </a:r>
          </a:p>
          <a:p>
            <a:r>
              <a:rPr lang="en-US" sz="2000" dirty="0">
                <a:solidFill>
                  <a:schemeClr val="bg1"/>
                </a:solidFill>
              </a:rPr>
              <a:t>Wilson Ornithological Society Paul A. Stewart Grants</a:t>
            </a:r>
          </a:p>
          <a:p>
            <a:r>
              <a:rPr lang="en-US" sz="2000" dirty="0">
                <a:solidFill>
                  <a:schemeClr val="bg1"/>
                </a:solidFill>
              </a:rPr>
              <a:t>OU Graduate Student Senate Research Grants</a:t>
            </a:r>
          </a:p>
          <a:p>
            <a:r>
              <a:rPr lang="en-US" sz="2000" dirty="0">
                <a:solidFill>
                  <a:schemeClr val="bg1"/>
                </a:solidFill>
              </a:rPr>
              <a:t>Oklahoma Ornithological Society</a:t>
            </a:r>
          </a:p>
        </p:txBody>
      </p:sp>
      <p:pic>
        <p:nvPicPr>
          <p:cNvPr id="16" name="Picture 2" descr="https://priscillacrawford.files.wordpress.com/2017/01/ou_bio-survey_logo.png">
            <a:extLst>
              <a:ext uri="{FF2B5EF4-FFF2-40B4-BE49-F238E27FC236}">
                <a16:creationId xmlns:a16="http://schemas.microsoft.com/office/drawing/2014/main" id="{38CBF73B-D45A-4F6C-8B89-E5647DED4C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1660" y="185592"/>
            <a:ext cx="11288679" cy="12464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B8B38AB-7BE5-404E-8F76-690CF74B66AD}"/>
              </a:ext>
            </a:extLst>
          </p:cNvPr>
          <p:cNvSpPr txBox="1"/>
          <p:nvPr/>
        </p:nvSpPr>
        <p:spPr>
          <a:xfrm>
            <a:off x="8297525" y="1630992"/>
            <a:ext cx="4376256" cy="646331"/>
          </a:xfrm>
          <a:prstGeom prst="rect">
            <a:avLst/>
          </a:prstGeom>
          <a:noFill/>
        </p:spPr>
        <p:txBody>
          <a:bodyPr wrap="square" numCol="1" rtlCol="0">
            <a:spAutoFit/>
          </a:bodyPr>
          <a:lstStyle/>
          <a:p>
            <a:r>
              <a:rPr lang="en-US" b="1" u="sng" dirty="0"/>
              <a:t>Technicians &amp; Volunteers</a:t>
            </a:r>
          </a:p>
          <a:p>
            <a:endParaRPr lang="en-US" dirty="0"/>
          </a:p>
        </p:txBody>
      </p:sp>
      <p:pic>
        <p:nvPicPr>
          <p:cNvPr id="1026" name="Picture 2" descr="Image result for odwc logo oklahoma gif">
            <a:extLst>
              <a:ext uri="{FF2B5EF4-FFF2-40B4-BE49-F238E27FC236}">
                <a16:creationId xmlns:a16="http://schemas.microsoft.com/office/drawing/2014/main" id="{02DA72BD-9A39-4C57-974E-3678292B5D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24424" y="4006232"/>
            <a:ext cx="2665511" cy="2342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sf logo gif">
            <a:extLst>
              <a:ext uri="{FF2B5EF4-FFF2-40B4-BE49-F238E27FC236}">
                <a16:creationId xmlns:a16="http://schemas.microsoft.com/office/drawing/2014/main" id="{E686ECB8-80B7-4AEC-A867-82592ED76CC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41985" y="3553973"/>
            <a:ext cx="1986465" cy="19966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781AB6-7F87-4BF5-BB84-5A6D84F3FA25}"/>
              </a:ext>
            </a:extLst>
          </p:cNvPr>
          <p:cNvSpPr txBox="1"/>
          <p:nvPr/>
        </p:nvSpPr>
        <p:spPr>
          <a:xfrm>
            <a:off x="4537607" y="1630992"/>
            <a:ext cx="3570106" cy="646331"/>
          </a:xfrm>
          <a:prstGeom prst="rect">
            <a:avLst/>
          </a:prstGeom>
          <a:noFill/>
        </p:spPr>
        <p:txBody>
          <a:bodyPr wrap="square" rtlCol="0">
            <a:spAutoFit/>
          </a:bodyPr>
          <a:lstStyle/>
          <a:p>
            <a:r>
              <a:rPr lang="en-US" b="1" u="sng" dirty="0"/>
              <a:t>Collaborators &amp; Grad Students</a:t>
            </a:r>
          </a:p>
          <a:p>
            <a:endParaRPr lang="en-US" dirty="0"/>
          </a:p>
        </p:txBody>
      </p:sp>
      <p:sp>
        <p:nvSpPr>
          <p:cNvPr id="3" name="Rectangle 2">
            <a:extLst>
              <a:ext uri="{FF2B5EF4-FFF2-40B4-BE49-F238E27FC236}">
                <a16:creationId xmlns:a16="http://schemas.microsoft.com/office/drawing/2014/main" id="{830DA814-D8B1-4ABB-B61B-FD7E061938F7}"/>
              </a:ext>
            </a:extLst>
          </p:cNvPr>
          <p:cNvSpPr/>
          <p:nvPr/>
        </p:nvSpPr>
        <p:spPr>
          <a:xfrm>
            <a:off x="8118262" y="1912960"/>
            <a:ext cx="3570107" cy="2031325"/>
          </a:xfrm>
          <a:prstGeom prst="rect">
            <a:avLst/>
          </a:prstGeom>
        </p:spPr>
        <p:txBody>
          <a:bodyPr wrap="square" numCol="1">
            <a:spAutoFit/>
          </a:bodyPr>
          <a:lstStyle/>
          <a:p>
            <a:r>
              <a:rPr lang="en-US" dirty="0">
                <a:solidFill>
                  <a:schemeClr val="bg1">
                    <a:lumMod val="85000"/>
                  </a:schemeClr>
                </a:solidFill>
              </a:rPr>
              <a:t>Paula </a:t>
            </a:r>
            <a:r>
              <a:rPr lang="en-US" dirty="0" err="1">
                <a:solidFill>
                  <a:schemeClr val="bg1">
                    <a:lumMod val="85000"/>
                  </a:schemeClr>
                </a:solidFill>
              </a:rPr>
              <a:t>Cimprich</a:t>
            </a:r>
            <a:endParaRPr lang="en-US" dirty="0">
              <a:solidFill>
                <a:schemeClr val="bg1">
                  <a:lumMod val="85000"/>
                </a:schemeClr>
              </a:solidFill>
            </a:endParaRPr>
          </a:p>
          <a:p>
            <a:r>
              <a:rPr lang="en-US" dirty="0">
                <a:solidFill>
                  <a:schemeClr val="bg1">
                    <a:lumMod val="85000"/>
                  </a:schemeClr>
                </a:solidFill>
              </a:rPr>
              <a:t>Joe </a:t>
            </a:r>
            <a:r>
              <a:rPr lang="en-US" dirty="0" err="1">
                <a:solidFill>
                  <a:schemeClr val="bg1">
                    <a:lumMod val="85000"/>
                  </a:schemeClr>
                </a:solidFill>
              </a:rPr>
              <a:t>Grzybowski</a:t>
            </a:r>
            <a:endParaRPr lang="en-US" dirty="0">
              <a:solidFill>
                <a:schemeClr val="bg1">
                  <a:lumMod val="85000"/>
                </a:schemeClr>
              </a:solidFill>
            </a:endParaRPr>
          </a:p>
          <a:p>
            <a:r>
              <a:rPr lang="en-US" dirty="0" err="1">
                <a:solidFill>
                  <a:schemeClr val="bg1">
                    <a:lumMod val="85000"/>
                  </a:schemeClr>
                </a:solidFill>
              </a:rPr>
              <a:t>Krisangel</a:t>
            </a:r>
            <a:r>
              <a:rPr lang="en-US" dirty="0">
                <a:solidFill>
                  <a:schemeClr val="bg1">
                    <a:lumMod val="85000"/>
                  </a:schemeClr>
                </a:solidFill>
              </a:rPr>
              <a:t> Lopez</a:t>
            </a:r>
          </a:p>
          <a:p>
            <a:r>
              <a:rPr lang="en-US" dirty="0">
                <a:solidFill>
                  <a:schemeClr val="bg1">
                    <a:lumMod val="85000"/>
                  </a:schemeClr>
                </a:solidFill>
              </a:rPr>
              <a:t>Randy Soto</a:t>
            </a:r>
          </a:p>
          <a:p>
            <a:r>
              <a:rPr lang="en-US" dirty="0">
                <a:solidFill>
                  <a:schemeClr val="bg1">
                    <a:lumMod val="85000"/>
                  </a:schemeClr>
                </a:solidFill>
              </a:rPr>
              <a:t>Alex Cooper</a:t>
            </a:r>
          </a:p>
          <a:p>
            <a:r>
              <a:rPr lang="en-US" dirty="0" err="1">
                <a:solidFill>
                  <a:schemeClr val="bg1">
                    <a:lumMod val="85000"/>
                  </a:schemeClr>
                </a:solidFill>
              </a:rPr>
              <a:t>Meelyn</a:t>
            </a:r>
            <a:r>
              <a:rPr lang="en-US" dirty="0">
                <a:solidFill>
                  <a:schemeClr val="bg1">
                    <a:lumMod val="85000"/>
                  </a:schemeClr>
                </a:solidFill>
              </a:rPr>
              <a:t> Pandit</a:t>
            </a:r>
          </a:p>
          <a:p>
            <a:r>
              <a:rPr lang="en-US" dirty="0">
                <a:solidFill>
                  <a:schemeClr val="bg1">
                    <a:lumMod val="85000"/>
                  </a:schemeClr>
                </a:solidFill>
              </a:rPr>
              <a:t>Elizabeth </a:t>
            </a:r>
            <a:r>
              <a:rPr lang="en-US" dirty="0" err="1">
                <a:solidFill>
                  <a:schemeClr val="bg1">
                    <a:lumMod val="85000"/>
                  </a:schemeClr>
                </a:solidFill>
              </a:rPr>
              <a:t>Bessozi</a:t>
            </a:r>
            <a:endParaRPr lang="en-US" dirty="0">
              <a:solidFill>
                <a:schemeClr val="bg1">
                  <a:lumMod val="85000"/>
                </a:schemeClr>
              </a:solidFill>
            </a:endParaRPr>
          </a:p>
        </p:txBody>
      </p:sp>
      <p:sp>
        <p:nvSpPr>
          <p:cNvPr id="4" name="Rectangle 3">
            <a:extLst>
              <a:ext uri="{FF2B5EF4-FFF2-40B4-BE49-F238E27FC236}">
                <a16:creationId xmlns:a16="http://schemas.microsoft.com/office/drawing/2014/main" id="{4DC84D0A-820C-4857-ACFC-8CAA809FF860}"/>
              </a:ext>
            </a:extLst>
          </p:cNvPr>
          <p:cNvSpPr/>
          <p:nvPr/>
        </p:nvSpPr>
        <p:spPr>
          <a:xfrm>
            <a:off x="4727420" y="1986618"/>
            <a:ext cx="3201030" cy="1477328"/>
          </a:xfrm>
          <a:prstGeom prst="rect">
            <a:avLst/>
          </a:prstGeom>
        </p:spPr>
        <p:txBody>
          <a:bodyPr wrap="square" numCol="2">
            <a:spAutoFit/>
          </a:bodyPr>
          <a:lstStyle/>
          <a:p>
            <a:r>
              <a:rPr lang="en-US" dirty="0">
                <a:solidFill>
                  <a:schemeClr val="bg1">
                    <a:lumMod val="85000"/>
                  </a:schemeClr>
                </a:solidFill>
              </a:rPr>
              <a:t>Eli Bridge</a:t>
            </a:r>
          </a:p>
          <a:p>
            <a:r>
              <a:rPr lang="en-US" dirty="0">
                <a:solidFill>
                  <a:schemeClr val="bg1">
                    <a:lumMod val="85000"/>
                  </a:schemeClr>
                </a:solidFill>
              </a:rPr>
              <a:t>Jeff Kelly</a:t>
            </a:r>
          </a:p>
          <a:p>
            <a:r>
              <a:rPr lang="en-US" dirty="0">
                <a:solidFill>
                  <a:schemeClr val="bg1">
                    <a:lumMod val="85000"/>
                  </a:schemeClr>
                </a:solidFill>
              </a:rPr>
              <a:t>Alice Boyle</a:t>
            </a:r>
          </a:p>
          <a:p>
            <a:r>
              <a:rPr lang="en-US" dirty="0">
                <a:solidFill>
                  <a:schemeClr val="bg1">
                    <a:lumMod val="85000"/>
                  </a:schemeClr>
                </a:solidFill>
              </a:rPr>
              <a:t>John Neill</a:t>
            </a:r>
          </a:p>
          <a:p>
            <a:endParaRPr lang="en-US" dirty="0">
              <a:solidFill>
                <a:schemeClr val="bg1">
                  <a:lumMod val="85000"/>
                </a:schemeClr>
              </a:solidFill>
            </a:endParaRPr>
          </a:p>
          <a:p>
            <a:r>
              <a:rPr lang="en-US" dirty="0">
                <a:solidFill>
                  <a:schemeClr val="bg1">
                    <a:lumMod val="85000"/>
                  </a:schemeClr>
                </a:solidFill>
              </a:rPr>
              <a:t>Amber Carver</a:t>
            </a:r>
          </a:p>
          <a:p>
            <a:r>
              <a:rPr lang="en-US" dirty="0">
                <a:solidFill>
                  <a:schemeClr val="bg1">
                    <a:lumMod val="85000"/>
                  </a:schemeClr>
                </a:solidFill>
              </a:rPr>
              <a:t>Mike </a:t>
            </a:r>
            <a:r>
              <a:rPr lang="en-US" dirty="0" err="1">
                <a:solidFill>
                  <a:schemeClr val="bg1">
                    <a:lumMod val="85000"/>
                  </a:schemeClr>
                </a:solidFill>
              </a:rPr>
              <a:t>Wunder</a:t>
            </a:r>
            <a:endParaRPr lang="en-US" dirty="0">
              <a:solidFill>
                <a:schemeClr val="bg1">
                  <a:lumMod val="85000"/>
                </a:schemeClr>
              </a:solidFill>
            </a:endParaRPr>
          </a:p>
          <a:p>
            <a:r>
              <a:rPr lang="en-US" dirty="0">
                <a:solidFill>
                  <a:schemeClr val="bg1">
                    <a:lumMod val="85000"/>
                  </a:schemeClr>
                </a:solidFill>
              </a:rPr>
              <a:t>John Muller</a:t>
            </a:r>
          </a:p>
          <a:p>
            <a:r>
              <a:rPr lang="en-US" dirty="0">
                <a:solidFill>
                  <a:schemeClr val="bg1">
                    <a:lumMod val="85000"/>
                  </a:schemeClr>
                </a:solidFill>
              </a:rPr>
              <a:t>Nu </a:t>
            </a:r>
            <a:r>
              <a:rPr lang="en-US" dirty="0" err="1">
                <a:solidFill>
                  <a:schemeClr val="bg1">
                    <a:lumMod val="85000"/>
                  </a:schemeClr>
                </a:solidFill>
              </a:rPr>
              <a:t>Perera</a:t>
            </a:r>
            <a:endParaRPr lang="en-US" dirty="0">
              <a:solidFill>
                <a:schemeClr val="bg1">
                  <a:lumMod val="85000"/>
                </a:schemeClr>
              </a:solidFill>
            </a:endParaRPr>
          </a:p>
          <a:p>
            <a:r>
              <a:rPr lang="en-US" dirty="0" err="1">
                <a:solidFill>
                  <a:schemeClr val="bg1">
                    <a:lumMod val="85000"/>
                  </a:schemeClr>
                </a:solidFill>
              </a:rPr>
              <a:t>Meelyn</a:t>
            </a:r>
            <a:r>
              <a:rPr lang="en-US" dirty="0">
                <a:solidFill>
                  <a:schemeClr val="bg1">
                    <a:lumMod val="85000"/>
                  </a:schemeClr>
                </a:solidFill>
              </a:rPr>
              <a:t> Pandit</a:t>
            </a:r>
          </a:p>
        </p:txBody>
      </p:sp>
      <p:sp>
        <p:nvSpPr>
          <p:cNvPr id="5" name="Rectangle 4">
            <a:extLst>
              <a:ext uri="{FF2B5EF4-FFF2-40B4-BE49-F238E27FC236}">
                <a16:creationId xmlns:a16="http://schemas.microsoft.com/office/drawing/2014/main" id="{35A454A6-1E88-408F-80D7-2330ADBA3AE5}"/>
              </a:ext>
            </a:extLst>
          </p:cNvPr>
          <p:cNvSpPr/>
          <p:nvPr/>
        </p:nvSpPr>
        <p:spPr>
          <a:xfrm>
            <a:off x="9954707" y="1912960"/>
            <a:ext cx="2846893" cy="1754326"/>
          </a:xfrm>
          <a:prstGeom prst="rect">
            <a:avLst/>
          </a:prstGeom>
        </p:spPr>
        <p:txBody>
          <a:bodyPr wrap="square">
            <a:spAutoFit/>
          </a:bodyPr>
          <a:lstStyle/>
          <a:p>
            <a:r>
              <a:rPr lang="en-US" dirty="0">
                <a:solidFill>
                  <a:schemeClr val="bg1">
                    <a:lumMod val="85000"/>
                  </a:schemeClr>
                </a:solidFill>
              </a:rPr>
              <a:t>Israel Lugo</a:t>
            </a:r>
          </a:p>
          <a:p>
            <a:r>
              <a:rPr lang="en-US" dirty="0">
                <a:solidFill>
                  <a:schemeClr val="bg1">
                    <a:lumMod val="85000"/>
                  </a:schemeClr>
                </a:solidFill>
              </a:rPr>
              <a:t>Richard Rodriguez</a:t>
            </a:r>
          </a:p>
          <a:p>
            <a:r>
              <a:rPr lang="en-US" dirty="0">
                <a:solidFill>
                  <a:schemeClr val="bg1">
                    <a:lumMod val="85000"/>
                  </a:schemeClr>
                </a:solidFill>
              </a:rPr>
              <a:t>Mary Emanuel</a:t>
            </a:r>
          </a:p>
          <a:p>
            <a:r>
              <a:rPr lang="en-US" dirty="0">
                <a:solidFill>
                  <a:schemeClr val="bg1">
                    <a:lumMod val="85000"/>
                  </a:schemeClr>
                </a:solidFill>
              </a:rPr>
              <a:t>Daniel Horton</a:t>
            </a:r>
          </a:p>
          <a:p>
            <a:r>
              <a:rPr lang="en-US" dirty="0">
                <a:solidFill>
                  <a:schemeClr val="bg1">
                    <a:lumMod val="85000"/>
                  </a:schemeClr>
                </a:solidFill>
              </a:rPr>
              <a:t>Ivy </a:t>
            </a:r>
            <a:r>
              <a:rPr lang="en-US" dirty="0" err="1">
                <a:solidFill>
                  <a:schemeClr val="bg1">
                    <a:lumMod val="85000"/>
                  </a:schemeClr>
                </a:solidFill>
              </a:rPr>
              <a:t>Ciaburri</a:t>
            </a:r>
            <a:endParaRPr lang="en-US" dirty="0">
              <a:solidFill>
                <a:schemeClr val="bg1">
                  <a:lumMod val="85000"/>
                </a:schemeClr>
              </a:solidFill>
            </a:endParaRPr>
          </a:p>
          <a:p>
            <a:r>
              <a:rPr lang="en-US" dirty="0">
                <a:solidFill>
                  <a:schemeClr val="bg1">
                    <a:lumMod val="85000"/>
                  </a:schemeClr>
                </a:solidFill>
              </a:rPr>
              <a:t>Fabiola </a:t>
            </a:r>
            <a:r>
              <a:rPr lang="en-US" dirty="0" err="1">
                <a:solidFill>
                  <a:schemeClr val="bg1">
                    <a:lumMod val="85000"/>
                  </a:schemeClr>
                </a:solidFill>
              </a:rPr>
              <a:t>Baeza</a:t>
            </a:r>
            <a:r>
              <a:rPr lang="en-US" dirty="0">
                <a:solidFill>
                  <a:schemeClr val="bg1">
                    <a:lumMod val="85000"/>
                  </a:schemeClr>
                </a:solidFill>
              </a:rPr>
              <a:t>-Tarin</a:t>
            </a:r>
          </a:p>
        </p:txBody>
      </p:sp>
      <p:pic>
        <p:nvPicPr>
          <p:cNvPr id="7" name="Picture 4" descr="National Fish and Wildlife Foundation | EarthShare Washington">
            <a:extLst>
              <a:ext uri="{FF2B5EF4-FFF2-40B4-BE49-F238E27FC236}">
                <a16:creationId xmlns:a16="http://schemas.microsoft.com/office/drawing/2014/main" id="{0B835D1B-4270-435F-860F-549DAD11EE39}"/>
              </a:ext>
            </a:extLst>
          </p:cNvPr>
          <p:cNvPicPr>
            <a:picLocks noChangeAspect="1" noChangeArrowheads="1"/>
          </p:cNvPicPr>
          <p:nvPr/>
        </p:nvPicPr>
        <p:blipFill>
          <a:blip r:embed="rId8">
            <a:lum bright="70000" contrast="-70000"/>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509571" y="4953000"/>
            <a:ext cx="1922227" cy="184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510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Individual Effects of Severe Weather</a:t>
            </a:r>
          </a:p>
        </p:txBody>
      </p:sp>
      <p:sp>
        <p:nvSpPr>
          <p:cNvPr id="3" name="Content Placeholder 2"/>
          <p:cNvSpPr>
            <a:spLocks noGrp="1"/>
          </p:cNvSpPr>
          <p:nvPr>
            <p:ph sz="half" idx="1"/>
          </p:nvPr>
        </p:nvSpPr>
        <p:spPr>
          <a:xfrm>
            <a:off x="2895600" y="2133600"/>
            <a:ext cx="7022592" cy="1219200"/>
          </a:xfrm>
        </p:spPr>
        <p:txBody>
          <a:bodyPr numCol="2"/>
          <a:lstStyle/>
          <a:p>
            <a:pPr lvl="1"/>
            <a:r>
              <a:rPr lang="en-US" dirty="0"/>
              <a:t>Taxed</a:t>
            </a:r>
          </a:p>
          <a:p>
            <a:pPr lvl="1"/>
            <a:r>
              <a:rPr lang="en-US" dirty="0"/>
              <a:t>Injured</a:t>
            </a:r>
          </a:p>
          <a:p>
            <a:pPr lvl="1"/>
            <a:r>
              <a:rPr lang="en-US" dirty="0"/>
              <a:t>Lost nests</a:t>
            </a:r>
          </a:p>
          <a:p>
            <a:pPr lvl="1"/>
            <a:r>
              <a:rPr lang="en-US" dirty="0"/>
              <a:t>Killed</a:t>
            </a:r>
          </a:p>
        </p:txBody>
      </p:sp>
      <p:sp>
        <p:nvSpPr>
          <p:cNvPr id="9" name="Content Placeholder 8"/>
          <p:cNvSpPr>
            <a:spLocks noGrp="1"/>
          </p:cNvSpPr>
          <p:nvPr>
            <p:ph sz="half" idx="2"/>
          </p:nvPr>
        </p:nvSpPr>
        <p:spPr>
          <a:xfrm>
            <a:off x="3233924" y="1447800"/>
            <a:ext cx="5121377" cy="762000"/>
          </a:xfrm>
        </p:spPr>
        <p:txBody>
          <a:bodyPr/>
          <a:lstStyle/>
          <a:p>
            <a:pPr marL="82296" indent="0">
              <a:buNone/>
            </a:pPr>
            <a:r>
              <a:rPr lang="en-US" dirty="0"/>
              <a:t>Post-event reports of animals …</a:t>
            </a:r>
          </a:p>
        </p:txBody>
      </p:sp>
      <p:pic>
        <p:nvPicPr>
          <p:cNvPr id="4" name="Picture 6" descr="http://kwtv.images.worldnow.com/images/18698688_SA.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4671624" y="3429002"/>
            <a:ext cx="3032023" cy="2743201"/>
          </a:xfrm>
          <a:prstGeom prst="roundRect">
            <a:avLst>
              <a:gd name="adj" fmla="val 8594"/>
            </a:avLst>
          </a:prstGeom>
          <a:solidFill>
            <a:srgbClr val="FFFFFF">
              <a:shade val="85000"/>
            </a:srgbClr>
          </a:solidFill>
          <a:ln>
            <a:noFill/>
          </a:ln>
          <a:effectLst/>
        </p:spPr>
      </p:pic>
      <p:sp>
        <p:nvSpPr>
          <p:cNvPr id="6" name="TextBox 5"/>
          <p:cNvSpPr txBox="1"/>
          <p:nvPr/>
        </p:nvSpPr>
        <p:spPr>
          <a:xfrm>
            <a:off x="7020446" y="5813106"/>
            <a:ext cx="683200" cy="369332"/>
          </a:xfrm>
          <a:prstGeom prst="rect">
            <a:avLst/>
          </a:prstGeom>
          <a:noFill/>
        </p:spPr>
        <p:txBody>
          <a:bodyPr wrap="none" rtlCol="0">
            <a:spAutoFit/>
          </a:bodyPr>
          <a:lstStyle/>
          <a:p>
            <a:r>
              <a:rPr lang="en-US" i="1" dirty="0">
                <a:solidFill>
                  <a:schemeClr val="bg1">
                    <a:lumMod val="65000"/>
                  </a:schemeClr>
                </a:solidFill>
              </a:rPr>
              <a:t>KFOR</a:t>
            </a:r>
          </a:p>
        </p:txBody>
      </p:sp>
      <p:pic>
        <p:nvPicPr>
          <p:cNvPr id="5" name="Picture 2" descr="https://scontent-dfw1-1.xx.fbcdn.net/hphotos-xpf1/v/t1.0-9/11059290_10155629374355112_2848309819372933986_n.jpg?oh=b8ec1c26fe4e3670d825ac5ecfb5d127&amp;oe=565333B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819648" y="3429001"/>
            <a:ext cx="2828553" cy="2743201"/>
          </a:xfrm>
          <a:prstGeom prst="roundRect">
            <a:avLst>
              <a:gd name="adj" fmla="val 8594"/>
            </a:avLst>
          </a:prstGeom>
          <a:solidFill>
            <a:srgbClr val="FFFFFF">
              <a:shade val="85000"/>
            </a:srgbClr>
          </a:solidFill>
          <a:ln>
            <a:noFill/>
          </a:ln>
          <a:effectLst/>
        </p:spPr>
      </p:pic>
      <p:sp>
        <p:nvSpPr>
          <p:cNvPr id="7" name="Rectangle 6"/>
          <p:cNvSpPr/>
          <p:nvPr/>
        </p:nvSpPr>
        <p:spPr>
          <a:xfrm>
            <a:off x="3152683" y="5796337"/>
            <a:ext cx="1467069" cy="369332"/>
          </a:xfrm>
          <a:prstGeom prst="rect">
            <a:avLst/>
          </a:prstGeom>
        </p:spPr>
        <p:txBody>
          <a:bodyPr wrap="none">
            <a:spAutoFit/>
          </a:bodyPr>
          <a:lstStyle/>
          <a:p>
            <a:pPr algn="r"/>
            <a:r>
              <a:rPr lang="en-US" i="1" dirty="0" err="1">
                <a:solidFill>
                  <a:schemeClr val="bg1">
                    <a:lumMod val="65000"/>
                  </a:schemeClr>
                </a:solidFill>
                <a:latin typeface="Kalinga" panose="020B0502040204020203" pitchFamily="34" charset="0"/>
                <a:cs typeface="Kalinga" panose="020B0502040204020203" pitchFamily="34" charset="0"/>
              </a:rPr>
              <a:t>C.Trembath</a:t>
            </a:r>
            <a:endParaRPr lang="en-US" i="1" dirty="0">
              <a:solidFill>
                <a:schemeClr val="bg1">
                  <a:lumMod val="65000"/>
                </a:schemeClr>
              </a:solidFill>
              <a:latin typeface="Kalinga" panose="020B0502040204020203" pitchFamily="34" charset="0"/>
              <a:cs typeface="Kalinga" panose="020B0502040204020203" pitchFamily="34" charset="0"/>
            </a:endParaRPr>
          </a:p>
        </p:txBody>
      </p:sp>
      <p:pic>
        <p:nvPicPr>
          <p:cNvPr id="8" name="Picture 7"/>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745104" y="3408539"/>
            <a:ext cx="2787556" cy="275713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90628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Weather Exposure</a:t>
            </a:r>
          </a:p>
        </p:txBody>
      </p:sp>
      <p:sp>
        <p:nvSpPr>
          <p:cNvPr id="3" name="Content Placeholder 2"/>
          <p:cNvSpPr>
            <a:spLocks noGrp="1"/>
          </p:cNvSpPr>
          <p:nvPr>
            <p:ph idx="1"/>
          </p:nvPr>
        </p:nvSpPr>
        <p:spPr/>
        <p:txBody>
          <a:bodyPr/>
          <a:lstStyle/>
          <a:p>
            <a:r>
              <a:rPr lang="en-US" dirty="0"/>
              <a:t>Can occur throughout life-cycle</a:t>
            </a:r>
          </a:p>
          <a:p>
            <a:r>
              <a:rPr lang="en-US" dirty="0"/>
              <a:t>Potentially high-risk periods</a:t>
            </a:r>
          </a:p>
          <a:p>
            <a:pPr lvl="1"/>
            <a:r>
              <a:rPr lang="en-US" dirty="0"/>
              <a:t>Nesting</a:t>
            </a:r>
          </a:p>
          <a:p>
            <a:pPr lvl="2"/>
            <a:r>
              <a:rPr lang="en-US" dirty="0"/>
              <a:t>e.g., hailstorm impacts on grassland birds</a:t>
            </a:r>
          </a:p>
        </p:txBody>
      </p:sp>
    </p:spTree>
    <p:extLst>
      <p:ext uri="{BB962C8B-B14F-4D97-AF65-F5344CB8AC3E}">
        <p14:creationId xmlns:p14="http://schemas.microsoft.com/office/powerpoint/2010/main" val="60852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01512" y="274320"/>
            <a:ext cx="4590288" cy="1143000"/>
          </a:xfrm>
        </p:spPr>
        <p:txBody>
          <a:bodyPr>
            <a:normAutofit fontScale="90000"/>
          </a:bodyPr>
          <a:lstStyle/>
          <a:p>
            <a:pPr algn="ctr"/>
            <a:r>
              <a:rPr lang="en-US" dirty="0"/>
              <a:t>High Plains Hailstorm 6/22/14</a:t>
            </a:r>
          </a:p>
        </p:txBody>
      </p:sp>
      <p:pic>
        <p:nvPicPr>
          <p:cNvPr id="8" name="Content Placeholder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590802" y="-76200"/>
            <a:ext cx="3505199" cy="7010400"/>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400800" y="1905000"/>
            <a:ext cx="4114800" cy="3740729"/>
          </a:xfrm>
        </p:spPr>
      </p:pic>
      <p:sp>
        <p:nvSpPr>
          <p:cNvPr id="7" name="TextBox 6"/>
          <p:cNvSpPr txBox="1"/>
          <p:nvPr/>
        </p:nvSpPr>
        <p:spPr>
          <a:xfrm rot="16200000">
            <a:off x="908741" y="5096764"/>
            <a:ext cx="2209451" cy="369332"/>
          </a:xfrm>
          <a:prstGeom prst="rect">
            <a:avLst/>
          </a:prstGeom>
          <a:noFill/>
        </p:spPr>
        <p:txBody>
          <a:bodyPr wrap="none" rtlCol="0">
            <a:spAutoFit/>
          </a:bodyPr>
          <a:lstStyle/>
          <a:p>
            <a:r>
              <a:rPr lang="en-US" dirty="0"/>
              <a:t>Carver et al. (in prep)</a:t>
            </a:r>
          </a:p>
        </p:txBody>
      </p:sp>
    </p:spTree>
    <p:extLst>
      <p:ext uri="{BB962C8B-B14F-4D97-AF65-F5344CB8AC3E}">
        <p14:creationId xmlns:p14="http://schemas.microsoft.com/office/powerpoint/2010/main" val="1302008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2141220"/>
            <a:ext cx="8382000" cy="3268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4884" y="5424760"/>
            <a:ext cx="6100916" cy="8998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flipV="1">
            <a:off x="4114800" y="5448300"/>
            <a:ext cx="3352800" cy="226559"/>
          </a:xfrm>
          <a:prstGeom prst="rect">
            <a:avLst/>
          </a:prstGeom>
          <a:solidFill>
            <a:srgbClr val="FFFF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8800" y="7375"/>
            <a:ext cx="6629400"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74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Weather Exposure</a:t>
            </a:r>
          </a:p>
        </p:txBody>
      </p:sp>
      <p:sp>
        <p:nvSpPr>
          <p:cNvPr id="3" name="Content Placeholder 2"/>
          <p:cNvSpPr>
            <a:spLocks noGrp="1"/>
          </p:cNvSpPr>
          <p:nvPr>
            <p:ph idx="1"/>
          </p:nvPr>
        </p:nvSpPr>
        <p:spPr/>
        <p:txBody>
          <a:bodyPr anchor="t">
            <a:normAutofit/>
          </a:bodyPr>
          <a:lstStyle/>
          <a:p>
            <a:r>
              <a:rPr lang="en-US" dirty="0"/>
              <a:t>Can occur throughout life-cycle</a:t>
            </a:r>
          </a:p>
          <a:p>
            <a:r>
              <a:rPr lang="en-US" dirty="0"/>
              <a:t>Potentially high-risk periods</a:t>
            </a:r>
          </a:p>
          <a:p>
            <a:pPr lvl="1"/>
            <a:r>
              <a:rPr lang="en-US" dirty="0"/>
              <a:t>Nesting</a:t>
            </a:r>
          </a:p>
          <a:p>
            <a:pPr lvl="1" indent="-237490"/>
            <a:r>
              <a:rPr lang="en-US" dirty="0"/>
              <a:t>Molting</a:t>
            </a:r>
          </a:p>
          <a:p>
            <a:pPr lvl="1"/>
            <a:r>
              <a:rPr lang="en-US" dirty="0"/>
              <a:t>Migratory stopover</a:t>
            </a:r>
          </a:p>
        </p:txBody>
      </p:sp>
    </p:spTree>
    <p:extLst>
      <p:ext uri="{BB962C8B-B14F-4D97-AF65-F5344CB8AC3E}">
        <p14:creationId xmlns:p14="http://schemas.microsoft.com/office/powerpoint/2010/main" val="398015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Stopover Hotspot – Great Salt Lake</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513242" y="1524000"/>
            <a:ext cx="9300037" cy="4343400"/>
          </a:xfrm>
        </p:spPr>
      </p:pic>
      <p:sp>
        <p:nvSpPr>
          <p:cNvPr id="3" name="TextBox 2"/>
          <p:cNvSpPr txBox="1"/>
          <p:nvPr/>
        </p:nvSpPr>
        <p:spPr>
          <a:xfrm>
            <a:off x="7848601" y="5835134"/>
            <a:ext cx="2720873" cy="369332"/>
          </a:xfrm>
          <a:prstGeom prst="rect">
            <a:avLst/>
          </a:prstGeom>
          <a:noFill/>
        </p:spPr>
        <p:txBody>
          <a:bodyPr wrap="none" rtlCol="0">
            <a:spAutoFit/>
          </a:bodyPr>
          <a:lstStyle/>
          <a:p>
            <a:r>
              <a:rPr lang="en-US" i="1" dirty="0">
                <a:solidFill>
                  <a:schemeClr val="bg1">
                    <a:lumMod val="65000"/>
                  </a:schemeClr>
                </a:solidFill>
              </a:rPr>
              <a:t>Photos: John Neill, Utah DWR</a:t>
            </a:r>
          </a:p>
        </p:txBody>
      </p:sp>
      <p:pic>
        <p:nvPicPr>
          <p:cNvPr id="5" name="Content Placeholder 6"/>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7315201" y="1295401"/>
            <a:ext cx="3098043" cy="2440911"/>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effectLst>
        </p:spPr>
      </p:pic>
      <p:sp>
        <p:nvSpPr>
          <p:cNvPr id="7" name="TextBox 6"/>
          <p:cNvSpPr txBox="1"/>
          <p:nvPr/>
        </p:nvSpPr>
        <p:spPr>
          <a:xfrm>
            <a:off x="2286000" y="1600201"/>
            <a:ext cx="5029200" cy="646331"/>
          </a:xfrm>
          <a:prstGeom prst="rect">
            <a:avLst/>
          </a:prstGeom>
          <a:noFill/>
        </p:spPr>
        <p:txBody>
          <a:bodyPr wrap="square" rtlCol="0">
            <a:spAutoFit/>
          </a:bodyPr>
          <a:lstStyle/>
          <a:p>
            <a:r>
              <a:rPr lang="en-US" dirty="0">
                <a:solidFill>
                  <a:srgbClr val="FFFF00"/>
                </a:solidFill>
              </a:rPr>
              <a:t>Minimum count of 7,370 Red-necked Phalarope (</a:t>
            </a:r>
            <a:r>
              <a:rPr lang="en-US" i="1" dirty="0" err="1">
                <a:solidFill>
                  <a:srgbClr val="FFFF00"/>
                </a:solidFill>
              </a:rPr>
              <a:t>Phalaropus</a:t>
            </a:r>
            <a:r>
              <a:rPr lang="en-US" i="1" dirty="0">
                <a:solidFill>
                  <a:srgbClr val="FFFF00"/>
                </a:solidFill>
              </a:rPr>
              <a:t> </a:t>
            </a:r>
            <a:r>
              <a:rPr lang="en-US" i="1" dirty="0" err="1">
                <a:solidFill>
                  <a:srgbClr val="FFFF00"/>
                </a:solidFill>
              </a:rPr>
              <a:t>lobatus</a:t>
            </a:r>
            <a:r>
              <a:rPr lang="en-US" i="1" dirty="0">
                <a:solidFill>
                  <a:srgbClr val="FFFF00"/>
                </a:solidFill>
              </a:rPr>
              <a:t>) </a:t>
            </a:r>
            <a:r>
              <a:rPr lang="en-US" dirty="0">
                <a:solidFill>
                  <a:srgbClr val="FFFF00"/>
                </a:solidFill>
              </a:rPr>
              <a:t>3-days after hailstorm</a:t>
            </a:r>
            <a:endParaRPr lang="en-US" u="sng" dirty="0">
              <a:solidFill>
                <a:srgbClr val="FFFF00"/>
              </a:solidFill>
            </a:endParaRPr>
          </a:p>
        </p:txBody>
      </p:sp>
      <p:pic>
        <p:nvPicPr>
          <p:cNvPr id="8" name="Content Placeholder 3"/>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2286001" y="2667000"/>
            <a:ext cx="3639285" cy="2426548"/>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6414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Weather Exposure</a:t>
            </a:r>
          </a:p>
        </p:txBody>
      </p:sp>
      <p:sp>
        <p:nvSpPr>
          <p:cNvPr id="3" name="Content Placeholder 2"/>
          <p:cNvSpPr>
            <a:spLocks noGrp="1"/>
          </p:cNvSpPr>
          <p:nvPr>
            <p:ph idx="1"/>
          </p:nvPr>
        </p:nvSpPr>
        <p:spPr/>
        <p:txBody>
          <a:bodyPr anchor="t">
            <a:normAutofit/>
          </a:bodyPr>
          <a:lstStyle/>
          <a:p>
            <a:r>
              <a:rPr lang="en-US" dirty="0"/>
              <a:t>Can occur throughout life-cycle</a:t>
            </a:r>
          </a:p>
          <a:p>
            <a:r>
              <a:rPr lang="en-US" dirty="0"/>
              <a:t>Potentially high-risk periods</a:t>
            </a:r>
          </a:p>
          <a:p>
            <a:pPr lvl="1"/>
            <a:r>
              <a:rPr lang="en-US" dirty="0"/>
              <a:t>Nesting</a:t>
            </a:r>
          </a:p>
          <a:p>
            <a:pPr lvl="1"/>
            <a:r>
              <a:rPr lang="en-US" dirty="0"/>
              <a:t>Molting</a:t>
            </a:r>
          </a:p>
          <a:p>
            <a:pPr lvl="1" indent="-237490"/>
            <a:r>
              <a:rPr lang="en-US" dirty="0">
                <a:ea typeface="+mn-lt"/>
                <a:cs typeface="+mn-lt"/>
              </a:rPr>
              <a:t>Migratory stopover</a:t>
            </a:r>
            <a:endParaRPr lang="en-US" dirty="0"/>
          </a:p>
          <a:p>
            <a:pPr lvl="1" indent="-237490"/>
            <a:r>
              <a:rPr lang="en-US" dirty="0"/>
              <a:t>Roosting or other aggregations</a:t>
            </a:r>
          </a:p>
          <a:p>
            <a:pPr lvl="1" indent="-237490"/>
            <a:endParaRPr lang="en-US" dirty="0"/>
          </a:p>
        </p:txBody>
      </p:sp>
    </p:spTree>
    <p:extLst>
      <p:ext uri="{BB962C8B-B14F-4D97-AF65-F5344CB8AC3E}">
        <p14:creationId xmlns:p14="http://schemas.microsoft.com/office/powerpoint/2010/main" val="5919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491A5-EA38-40FA-810E-97A6EDCEAE03}"/>
              </a:ext>
            </a:extLst>
          </p:cNvPr>
          <p:cNvSpPr>
            <a:spLocks noGrp="1"/>
          </p:cNvSpPr>
          <p:nvPr>
            <p:ph type="title"/>
          </p:nvPr>
        </p:nvSpPr>
        <p:spPr>
          <a:xfrm>
            <a:off x="0" y="151214"/>
            <a:ext cx="12280738" cy="1420417"/>
          </a:xfrm>
          <a:solidFill>
            <a:schemeClr val="bg1"/>
          </a:solidFill>
        </p:spPr>
        <p:txBody>
          <a:bodyPr>
            <a:normAutofit/>
          </a:bodyPr>
          <a:lstStyle/>
          <a:p>
            <a:r>
              <a:rPr lang="en-US" dirty="0">
                <a:latin typeface="Aharoni" panose="02010803020104030203" pitchFamily="2" charset="-79"/>
                <a:cs typeface="Aharoni" panose="02010803020104030203" pitchFamily="2" charset="-79"/>
              </a:rPr>
              <a:t>Increasing recognition of the importance of winter extremes for bird populations</a:t>
            </a:r>
          </a:p>
        </p:txBody>
      </p:sp>
      <p:sp>
        <p:nvSpPr>
          <p:cNvPr id="3" name="Content Placeholder 2">
            <a:extLst>
              <a:ext uri="{FF2B5EF4-FFF2-40B4-BE49-F238E27FC236}">
                <a16:creationId xmlns:a16="http://schemas.microsoft.com/office/drawing/2014/main" id="{E4C12808-0569-4A7C-87AF-385C272C908D}"/>
              </a:ext>
            </a:extLst>
          </p:cNvPr>
          <p:cNvSpPr>
            <a:spLocks noGrp="1"/>
          </p:cNvSpPr>
          <p:nvPr>
            <p:ph idx="1"/>
          </p:nvPr>
        </p:nvSpPr>
        <p:spPr>
          <a:xfrm>
            <a:off x="838200" y="1381127"/>
            <a:ext cx="10515600" cy="5032375"/>
          </a:xfrm>
        </p:spPr>
        <p:txBody>
          <a:bodyPr>
            <a:normAutofit/>
          </a:bodyPr>
          <a:lstStyle/>
          <a:p>
            <a:endParaRPr lang="en-US" dirty="0"/>
          </a:p>
          <a:p>
            <a:endParaRPr lang="en-US" dirty="0"/>
          </a:p>
        </p:txBody>
      </p:sp>
      <p:pic>
        <p:nvPicPr>
          <p:cNvPr id="11" name="Picture 10">
            <a:extLst>
              <a:ext uri="{FF2B5EF4-FFF2-40B4-BE49-F238E27FC236}">
                <a16:creationId xmlns:a16="http://schemas.microsoft.com/office/drawing/2014/main" id="{4ECF5270-BBFD-429C-9555-C73F04D5EA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5922" y="4281685"/>
            <a:ext cx="6089650" cy="2245913"/>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CDA6217A-BF6A-44C3-8F3C-F2C09389DF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13562" y="2564553"/>
            <a:ext cx="6244020" cy="2756541"/>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78CC96A8-D829-453E-B097-35FA5CA03AB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11596" y="1689204"/>
            <a:ext cx="6181928" cy="212862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18905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22FA4-7F2D-4637-8E12-EF97B4D28882}"/>
              </a:ext>
            </a:extLst>
          </p:cNvPr>
          <p:cNvSpPr>
            <a:spLocks noGrp="1"/>
          </p:cNvSpPr>
          <p:nvPr>
            <p:ph type="title"/>
          </p:nvPr>
        </p:nvSpPr>
        <p:spPr/>
        <p:txBody>
          <a:bodyPr/>
          <a:lstStyle/>
          <a:p>
            <a:endParaRPr lang="en-US"/>
          </a:p>
        </p:txBody>
      </p:sp>
      <p:pic>
        <p:nvPicPr>
          <p:cNvPr id="5" name="Content Placeholder 4" descr="A bird standing on a dry grass field&#10;&#10;Description automatically generated">
            <a:extLst>
              <a:ext uri="{FF2B5EF4-FFF2-40B4-BE49-F238E27FC236}">
                <a16:creationId xmlns:a16="http://schemas.microsoft.com/office/drawing/2014/main" id="{DBAA0320-6208-4DF3-9452-48919A07D759}"/>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1"/>
            <a:ext cx="12192000" cy="6858000"/>
          </a:xfrm>
        </p:spPr>
      </p:pic>
      <p:pic>
        <p:nvPicPr>
          <p:cNvPr id="6" name="Picture 2" descr="Image result for chestnut collared longspur">
            <a:extLst>
              <a:ext uri="{FF2B5EF4-FFF2-40B4-BE49-F238E27FC236}">
                <a16:creationId xmlns:a16="http://schemas.microsoft.com/office/drawing/2014/main" id="{43E02F3D-6D26-4C74-A9F2-54E22DBD6B6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3400" y="228600"/>
            <a:ext cx="3657601" cy="3668363"/>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effectLst>
        </p:spPr>
      </p:pic>
      <p:sp>
        <p:nvSpPr>
          <p:cNvPr id="7" name="TextBox 6">
            <a:extLst>
              <a:ext uri="{FF2B5EF4-FFF2-40B4-BE49-F238E27FC236}">
                <a16:creationId xmlns:a16="http://schemas.microsoft.com/office/drawing/2014/main" id="{63A1C764-6DC8-41B0-BFA8-F4F10AEC8AF0}"/>
              </a:ext>
            </a:extLst>
          </p:cNvPr>
          <p:cNvSpPr txBox="1"/>
          <p:nvPr/>
        </p:nvSpPr>
        <p:spPr>
          <a:xfrm>
            <a:off x="381000" y="4521259"/>
            <a:ext cx="8001000" cy="1569660"/>
          </a:xfrm>
          <a:prstGeom prst="rect">
            <a:avLst/>
          </a:prstGeom>
          <a:noFill/>
        </p:spPr>
        <p:txBody>
          <a:bodyPr wrap="square" rtlCol="0">
            <a:spAutoFit/>
          </a:bodyPr>
          <a:lstStyle/>
          <a:p>
            <a:r>
              <a:rPr lang="en-US" sz="3200" dirty="0">
                <a:solidFill>
                  <a:srgbClr val="C00000"/>
                </a:solidFill>
              </a:rPr>
              <a:t>Chestnut-collared Longspur </a:t>
            </a:r>
          </a:p>
          <a:p>
            <a:pPr marL="457200" indent="-457200">
              <a:buFont typeface="Arial" panose="020B0604020202020204" pitchFamily="34" charset="0"/>
              <a:buChar char="•"/>
            </a:pPr>
            <a:r>
              <a:rPr lang="en-US" sz="3200" dirty="0">
                <a:solidFill>
                  <a:srgbClr val="C00000"/>
                </a:solidFill>
              </a:rPr>
              <a:t>89% decline since 1960’s</a:t>
            </a:r>
          </a:p>
          <a:p>
            <a:pPr marL="457200" indent="-457200">
              <a:buFont typeface="Arial" panose="020B0604020202020204" pitchFamily="34" charset="0"/>
              <a:buChar char="•"/>
            </a:pPr>
            <a:r>
              <a:rPr lang="en-US" sz="3200" dirty="0">
                <a:solidFill>
                  <a:srgbClr val="C00000"/>
                </a:solidFill>
              </a:rPr>
              <a:t>Oklahoma at heart of winter distribution</a:t>
            </a:r>
          </a:p>
        </p:txBody>
      </p:sp>
    </p:spTree>
    <p:extLst>
      <p:ext uri="{BB962C8B-B14F-4D97-AF65-F5344CB8AC3E}">
        <p14:creationId xmlns:p14="http://schemas.microsoft.com/office/powerpoint/2010/main" val="273856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estnut-Collared Longspur - 2nd Maine Record.jpg">
            <a:extLst>
              <a:ext uri="{FF2B5EF4-FFF2-40B4-BE49-F238E27FC236}">
                <a16:creationId xmlns:a16="http://schemas.microsoft.com/office/drawing/2014/main" id="{40231296-BC45-489B-A079-C976569A38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319" y="638910"/>
            <a:ext cx="4604576" cy="5853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97A16E0-5A92-4522-B29A-4113408E9B7D}"/>
              </a:ext>
            </a:extLst>
          </p:cNvPr>
          <p:cNvSpPr>
            <a:spLocks noGrp="1"/>
          </p:cNvSpPr>
          <p:nvPr>
            <p:ph type="title"/>
          </p:nvPr>
        </p:nvSpPr>
        <p:spPr/>
        <p:txBody>
          <a:bodyPr/>
          <a:lstStyle/>
          <a:p>
            <a:endParaRPr lang="en-US"/>
          </a:p>
        </p:txBody>
      </p:sp>
      <p:pic>
        <p:nvPicPr>
          <p:cNvPr id="5" name="Content Placeholder 4" descr="A picture containing text, map&#10;&#10;Description automatically generated">
            <a:extLst>
              <a:ext uri="{FF2B5EF4-FFF2-40B4-BE49-F238E27FC236}">
                <a16:creationId xmlns:a16="http://schemas.microsoft.com/office/drawing/2014/main" id="{21DA3732-C920-4D3F-9070-CA5103AA6D48}"/>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3082815" y="0"/>
            <a:ext cx="9109187" cy="6831890"/>
          </a:xfrm>
        </p:spPr>
      </p:pic>
    </p:spTree>
    <p:extLst>
      <p:ext uri="{BB962C8B-B14F-4D97-AF65-F5344CB8AC3E}">
        <p14:creationId xmlns:p14="http://schemas.microsoft.com/office/powerpoint/2010/main" val="3171095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Weather</a:t>
            </a:r>
          </a:p>
        </p:txBody>
      </p:sp>
      <p:sp>
        <p:nvSpPr>
          <p:cNvPr id="3" name="Content Placeholder 2"/>
          <p:cNvSpPr>
            <a:spLocks noGrp="1"/>
          </p:cNvSpPr>
          <p:nvPr>
            <p:ph idx="1"/>
          </p:nvPr>
        </p:nvSpPr>
        <p:spPr/>
        <p:txBody>
          <a:bodyPr/>
          <a:lstStyle/>
          <a:p>
            <a:r>
              <a:rPr lang="en-US" dirty="0"/>
              <a:t>Transient climate extremes linked to wider atmospheric processes</a:t>
            </a:r>
          </a:p>
        </p:txBody>
      </p:sp>
      <p:pic>
        <p:nvPicPr>
          <p:cNvPr id="4" name="Picture 3"/>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895601" y="2666999"/>
            <a:ext cx="2483797" cy="3840480"/>
          </a:xfrm>
          <a:prstGeom prst="rect">
            <a:avLst/>
          </a:prstGeom>
          <a:ln>
            <a:solidFill>
              <a:schemeClr val="accent1"/>
            </a:solidFill>
          </a:ln>
        </p:spPr>
      </p:pic>
      <p:pic>
        <p:nvPicPr>
          <p:cNvPr id="5" name="Picture 4"/>
          <p:cNvPicPr>
            <a:picLocks noChangeAspect="1"/>
          </p:cNvPicPr>
          <p:nvPr/>
        </p:nvPicPr>
        <p:blipFill rotWithShape="1">
          <a:blip r:embed="rId4" cstate="screen">
            <a:extLst>
              <a:ext uri="{BEBA8EAE-BF5A-486C-A8C5-ECC9F3942E4B}">
                <a14:imgProps xmlns:a14="http://schemas.microsoft.com/office/drawing/2010/main">
                  <a14:imgLayer r:embed="rId5">
                    <a14:imgEffect>
                      <a14:artisticCutout trans="40000" numberOfShades="4"/>
                    </a14:imgEffect>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5527345" y="2667000"/>
            <a:ext cx="2420289" cy="3840480"/>
          </a:xfrm>
          <a:prstGeom prst="rect">
            <a:avLst/>
          </a:prstGeom>
          <a:ln>
            <a:solidFill>
              <a:schemeClr val="accent1"/>
            </a:solidFill>
          </a:ln>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68276" y="2655444"/>
            <a:ext cx="2379346" cy="3840480"/>
          </a:xfrm>
          <a:prstGeom prst="rect">
            <a:avLst/>
          </a:prstGeom>
          <a:ln>
            <a:solidFill>
              <a:schemeClr val="accent1"/>
            </a:solidFill>
          </a:ln>
        </p:spPr>
      </p:pic>
    </p:spTree>
    <p:extLst>
      <p:ext uri="{BB962C8B-B14F-4D97-AF65-F5344CB8AC3E}">
        <p14:creationId xmlns:p14="http://schemas.microsoft.com/office/powerpoint/2010/main" val="2392322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ED9F0B8-24B7-4FAC-93CF-3F1E5E3B4A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080" y="-1432560"/>
            <a:ext cx="12578080" cy="9433560"/>
          </a:xfrm>
          <a:prstGeom prst="rect">
            <a:avLst/>
          </a:prstGeom>
        </p:spPr>
      </p:pic>
      <p:sp>
        <p:nvSpPr>
          <p:cNvPr id="2" name="Title 1">
            <a:extLst>
              <a:ext uri="{FF2B5EF4-FFF2-40B4-BE49-F238E27FC236}">
                <a16:creationId xmlns:a16="http://schemas.microsoft.com/office/drawing/2014/main" id="{A5867171-F727-4417-A887-BDAB5EA9F834}"/>
              </a:ext>
            </a:extLst>
          </p:cNvPr>
          <p:cNvSpPr>
            <a:spLocks noGrp="1"/>
          </p:cNvSpPr>
          <p:nvPr>
            <p:ph type="title"/>
          </p:nvPr>
        </p:nvSpPr>
        <p:spPr/>
        <p:txBody>
          <a:bodyPr/>
          <a:lstStyle/>
          <a:p>
            <a:endParaRPr lang="en-US"/>
          </a:p>
        </p:txBody>
      </p:sp>
      <p:pic>
        <p:nvPicPr>
          <p:cNvPr id="5" name="Content Placeholder 4" descr="Sparrow">
            <a:extLst>
              <a:ext uri="{FF2B5EF4-FFF2-40B4-BE49-F238E27FC236}">
                <a16:creationId xmlns:a16="http://schemas.microsoft.com/office/drawing/2014/main" id="{060B0CE8-3F29-4914-892A-E0EBE36F4318}"/>
              </a:ext>
            </a:extLst>
          </p:cNvPr>
          <p:cNvPicPr>
            <a:picLocks noGrp="1" noChangeAspect="1"/>
          </p:cNvPicPr>
          <p:nvPr>
            <p:ph idx="1"/>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47360" y="3117374"/>
            <a:ext cx="914400" cy="914400"/>
          </a:xfrm>
        </p:spPr>
      </p:pic>
    </p:spTree>
    <p:extLst>
      <p:ext uri="{BB962C8B-B14F-4D97-AF65-F5344CB8AC3E}">
        <p14:creationId xmlns:p14="http://schemas.microsoft.com/office/powerpoint/2010/main" val="1754686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FF597-C367-4B7B-87C1-FE0DEFE7CA51}"/>
              </a:ext>
            </a:extLst>
          </p:cNvPr>
          <p:cNvSpPr>
            <a:spLocks noGrp="1"/>
          </p:cNvSpPr>
          <p:nvPr>
            <p:ph type="title"/>
          </p:nvPr>
        </p:nvSpPr>
        <p:spPr/>
        <p:txBody>
          <a:bodyPr/>
          <a:lstStyle/>
          <a:p>
            <a:endParaRPr lang="en-US"/>
          </a:p>
        </p:txBody>
      </p:sp>
      <p:pic>
        <p:nvPicPr>
          <p:cNvPr id="13" name="Content Placeholder 12" descr="A close up of a dry grass field&#10;&#10;Description automatically generated">
            <a:extLst>
              <a:ext uri="{FF2B5EF4-FFF2-40B4-BE49-F238E27FC236}">
                <a16:creationId xmlns:a16="http://schemas.microsoft.com/office/drawing/2014/main" id="{565536A4-8BEB-42B5-9053-13736B7E2A3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2286000"/>
            <a:ext cx="12192000" cy="9144000"/>
          </a:xfrm>
        </p:spPr>
      </p:pic>
      <p:sp>
        <p:nvSpPr>
          <p:cNvPr id="3" name="Rectangle 2">
            <a:extLst>
              <a:ext uri="{FF2B5EF4-FFF2-40B4-BE49-F238E27FC236}">
                <a16:creationId xmlns:a16="http://schemas.microsoft.com/office/drawing/2014/main" id="{9D1E2269-163D-4CC0-963D-760294FCC794}"/>
              </a:ext>
            </a:extLst>
          </p:cNvPr>
          <p:cNvSpPr/>
          <p:nvPr/>
        </p:nvSpPr>
        <p:spPr>
          <a:xfrm>
            <a:off x="4979043" y="3429000"/>
            <a:ext cx="2233914" cy="960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Chestnut-collared Longspur Habitat</a:t>
            </a:r>
          </a:p>
        </p:txBody>
      </p:sp>
      <p:cxnSp>
        <p:nvCxnSpPr>
          <p:cNvPr id="5" name="Straight Arrow Connector 4">
            <a:extLst>
              <a:ext uri="{FF2B5EF4-FFF2-40B4-BE49-F238E27FC236}">
                <a16:creationId xmlns:a16="http://schemas.microsoft.com/office/drawing/2014/main" id="{1FB2B699-565B-4049-B5E1-3E08461094A8}"/>
              </a:ext>
            </a:extLst>
          </p:cNvPr>
          <p:cNvCxnSpPr>
            <a:stCxn id="3" idx="1"/>
          </p:cNvCxnSpPr>
          <p:nvPr/>
        </p:nvCxnSpPr>
        <p:spPr>
          <a:xfrm flipH="1" flipV="1">
            <a:off x="3333509" y="3217762"/>
            <a:ext cx="1645534" cy="69158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00F2D0A-DC2B-46C8-8B25-E4416BCC476B}"/>
              </a:ext>
            </a:extLst>
          </p:cNvPr>
          <p:cNvCxnSpPr>
            <a:cxnSpLocks/>
          </p:cNvCxnSpPr>
          <p:nvPr/>
        </p:nvCxnSpPr>
        <p:spPr>
          <a:xfrm flipV="1">
            <a:off x="6096000" y="1901928"/>
            <a:ext cx="524719" cy="110749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2ADF3F5-578C-4519-A5B9-D1F1F0C5BAC2}"/>
              </a:ext>
            </a:extLst>
          </p:cNvPr>
          <p:cNvCxnSpPr>
            <a:cxnSpLocks/>
          </p:cNvCxnSpPr>
          <p:nvPr/>
        </p:nvCxnSpPr>
        <p:spPr>
          <a:xfrm flipV="1">
            <a:off x="6918767" y="3112144"/>
            <a:ext cx="3039319" cy="93176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2" descr="Image result for chestnut collared longspur">
            <a:extLst>
              <a:ext uri="{FF2B5EF4-FFF2-40B4-BE49-F238E27FC236}">
                <a16:creationId xmlns:a16="http://schemas.microsoft.com/office/drawing/2014/main" id="{028B3DED-486A-4B53-B804-EB77B02589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6887" y="4055859"/>
            <a:ext cx="2520088" cy="2527503"/>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64166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BF93C-F2AD-42B7-987A-4DCE9F19F8B5}"/>
              </a:ext>
            </a:extLst>
          </p:cNvPr>
          <p:cNvSpPr>
            <a:spLocks noGrp="1"/>
          </p:cNvSpPr>
          <p:nvPr>
            <p:ph type="title"/>
          </p:nvPr>
        </p:nvSpPr>
        <p:spPr/>
        <p:txBody>
          <a:bodyPr/>
          <a:lstStyle/>
          <a:p>
            <a:endParaRPr lang="en-US" dirty="0"/>
          </a:p>
        </p:txBody>
      </p:sp>
      <p:pic>
        <p:nvPicPr>
          <p:cNvPr id="5" name="Content Placeholder 4" descr="A close up of a dry grass field&#10;&#10;Description automatically generated">
            <a:extLst>
              <a:ext uri="{FF2B5EF4-FFF2-40B4-BE49-F238E27FC236}">
                <a16:creationId xmlns:a16="http://schemas.microsoft.com/office/drawing/2014/main" id="{C5FBDBE3-7EBB-43CC-B9F7-602D0F05068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552" y="0"/>
            <a:ext cx="12202552" cy="6857683"/>
          </a:xfrm>
        </p:spPr>
      </p:pic>
      <p:sp>
        <p:nvSpPr>
          <p:cNvPr id="3" name="Rectangle 2">
            <a:extLst>
              <a:ext uri="{FF2B5EF4-FFF2-40B4-BE49-F238E27FC236}">
                <a16:creationId xmlns:a16="http://schemas.microsoft.com/office/drawing/2014/main" id="{154D0278-38C9-4AA6-9A08-648741429111}"/>
              </a:ext>
            </a:extLst>
          </p:cNvPr>
          <p:cNvSpPr/>
          <p:nvPr/>
        </p:nvSpPr>
        <p:spPr>
          <a:xfrm>
            <a:off x="358814" y="365127"/>
            <a:ext cx="2176041" cy="398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Smith’s</a:t>
            </a:r>
          </a:p>
        </p:txBody>
      </p:sp>
      <p:pic>
        <p:nvPicPr>
          <p:cNvPr id="6" name="Picture 2" descr="https://download.ams.birds.cornell.edu/api/v1/asset/30031511/large">
            <a:extLst>
              <a:ext uri="{FF2B5EF4-FFF2-40B4-BE49-F238E27FC236}">
                <a16:creationId xmlns:a16="http://schemas.microsoft.com/office/drawing/2014/main" id="{821D7F29-BF97-4BAC-B3ED-7245B221229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2000" y="3886200"/>
            <a:ext cx="2758981" cy="255729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856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93F0-F0CC-4B1C-9622-80D17F70D11B}"/>
              </a:ext>
            </a:extLst>
          </p:cNvPr>
          <p:cNvSpPr>
            <a:spLocks noGrp="1"/>
          </p:cNvSpPr>
          <p:nvPr>
            <p:ph type="title"/>
          </p:nvPr>
        </p:nvSpPr>
        <p:spPr>
          <a:xfrm>
            <a:off x="548640" y="856271"/>
            <a:ext cx="4114800" cy="1645139"/>
          </a:xfrm>
        </p:spPr>
        <p:txBody>
          <a:bodyPr anchor="b">
            <a:normAutofit/>
          </a:bodyPr>
          <a:lstStyle/>
          <a:p>
            <a:r>
              <a:rPr lang="en-US" sz="3800"/>
              <a:t>VHF Radio Tracking</a:t>
            </a:r>
          </a:p>
        </p:txBody>
      </p:sp>
      <p:pic>
        <p:nvPicPr>
          <p:cNvPr id="1026" name="Picture 2" descr="https://www.holohil.com/wp-content/uploads/2015/07/rappole.gif">
            <a:extLst>
              <a:ext uri="{FF2B5EF4-FFF2-40B4-BE49-F238E27FC236}">
                <a16:creationId xmlns:a16="http://schemas.microsoft.com/office/drawing/2014/main" id="{07B930FF-4E8B-40B7-87B0-96F03E1337D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122" r="2929" b="-2868"/>
          <a:stretch/>
        </p:blipFill>
        <p:spPr bwMode="auto">
          <a:xfrm>
            <a:off x="4375230" y="601133"/>
            <a:ext cx="3895526" cy="2129976"/>
          </a:xfrm>
          <a:prstGeom prst="rect">
            <a:avLst/>
          </a:pr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7D5D308E-4B43-4FBF-9FDB-27F8579D4F12}"/>
              </a:ext>
            </a:extLst>
          </p:cNvPr>
          <p:cNvSpPr>
            <a:spLocks noGrp="1"/>
          </p:cNvSpPr>
          <p:nvPr>
            <p:ph idx="1"/>
          </p:nvPr>
        </p:nvSpPr>
        <p:spPr>
          <a:xfrm>
            <a:off x="548640" y="2942520"/>
            <a:ext cx="4114800" cy="3245804"/>
          </a:xfrm>
        </p:spPr>
        <p:txBody>
          <a:bodyPr>
            <a:normAutofit lnSpcReduction="10000"/>
          </a:bodyPr>
          <a:lstStyle/>
          <a:p>
            <a:pPr marL="0" indent="0">
              <a:buNone/>
            </a:pPr>
            <a:r>
              <a:rPr lang="en-US" sz="2400" dirty="0"/>
              <a:t>Individual movements:</a:t>
            </a:r>
          </a:p>
          <a:p>
            <a:pPr lvl="1"/>
            <a:r>
              <a:rPr lang="en-US" dirty="0"/>
              <a:t>Around home range</a:t>
            </a:r>
          </a:p>
          <a:p>
            <a:pPr lvl="1"/>
            <a:r>
              <a:rPr lang="en-US" dirty="0"/>
              <a:t>Among habitats</a:t>
            </a:r>
          </a:p>
          <a:p>
            <a:pPr lvl="1"/>
            <a:r>
              <a:rPr lang="en-US" dirty="0"/>
              <a:t>In association with other marked birds</a:t>
            </a:r>
          </a:p>
          <a:p>
            <a:pPr lvl="1"/>
            <a:r>
              <a:rPr lang="en-US" dirty="0"/>
              <a:t>Changes with weather or progress of season</a:t>
            </a:r>
          </a:p>
        </p:txBody>
      </p:sp>
      <p:pic>
        <p:nvPicPr>
          <p:cNvPr id="5" name="Content Placeholder 4" descr="A close up of a logo&#10;&#10;Description automatically generated">
            <a:extLst>
              <a:ext uri="{FF2B5EF4-FFF2-40B4-BE49-F238E27FC236}">
                <a16:creationId xmlns:a16="http://schemas.microsoft.com/office/drawing/2014/main" id="{F53A52AD-BE47-44A5-91C4-4B4D9ED620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75503" y="2772267"/>
            <a:ext cx="2994649" cy="3409077"/>
          </a:xfrm>
          <a:prstGeom prst="rect">
            <a:avLst/>
          </a:prstGeom>
        </p:spPr>
      </p:pic>
      <p:pic>
        <p:nvPicPr>
          <p:cNvPr id="7" name="Picture 6" descr="A hand holding a bird&#10;&#10;Description automatically generated">
            <a:extLst>
              <a:ext uri="{FF2B5EF4-FFF2-40B4-BE49-F238E27FC236}">
                <a16:creationId xmlns:a16="http://schemas.microsoft.com/office/drawing/2014/main" id="{9A8EE29A-E95A-49CC-B8BA-1BD9A35A3C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
          <a:stretch/>
        </p:blipFill>
        <p:spPr>
          <a:xfrm>
            <a:off x="8270757" y="601133"/>
            <a:ext cx="3515859" cy="3303060"/>
          </a:xfrm>
          <a:prstGeom prst="rect">
            <a:avLst/>
          </a:prstGeom>
        </p:spPr>
      </p:pic>
      <p:pic>
        <p:nvPicPr>
          <p:cNvPr id="6" name="Picture 5" descr="A picture containing person, indoor, animal, holding&#10;&#10;Description automatically generated">
            <a:extLst>
              <a:ext uri="{FF2B5EF4-FFF2-40B4-BE49-F238E27FC236}">
                <a16:creationId xmlns:a16="http://schemas.microsoft.com/office/drawing/2014/main" id="{7A17DBF4-A950-4152-8EAF-EC06C0747A3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70757" y="4004797"/>
            <a:ext cx="3515859" cy="2176547"/>
          </a:xfrm>
          <a:prstGeom prst="rect">
            <a:avLst/>
          </a:prstGeom>
        </p:spPr>
      </p:pic>
    </p:spTree>
    <p:extLst>
      <p:ext uri="{BB962C8B-B14F-4D97-AF65-F5344CB8AC3E}">
        <p14:creationId xmlns:p14="http://schemas.microsoft.com/office/powerpoint/2010/main" val="538074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that is standing in the grass&#10;&#10;Description automatically generated">
            <a:extLst>
              <a:ext uri="{FF2B5EF4-FFF2-40B4-BE49-F238E27FC236}">
                <a16:creationId xmlns:a16="http://schemas.microsoft.com/office/drawing/2014/main" id="{E2D3475D-8ED4-4C8D-9560-4A17CD6C458D}"/>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2649198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field of dry grass&#10;&#10;Description automatically generated">
            <a:extLst>
              <a:ext uri="{FF2B5EF4-FFF2-40B4-BE49-F238E27FC236}">
                <a16:creationId xmlns:a16="http://schemas.microsoft.com/office/drawing/2014/main" id="{4D17AD9F-0612-4901-AF5D-E8C3C093CE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pic>
        <p:nvPicPr>
          <p:cNvPr id="3" name="Picture 2">
            <a:extLst>
              <a:ext uri="{FF2B5EF4-FFF2-40B4-BE49-F238E27FC236}">
                <a16:creationId xmlns:a16="http://schemas.microsoft.com/office/drawing/2014/main" id="{95481F2D-622E-4D7B-93E4-567AFABCFE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9242" y="544677"/>
            <a:ext cx="1857799" cy="1692193"/>
          </a:xfrm>
          <a:prstGeom prst="rect">
            <a:avLst/>
          </a:prstGeom>
        </p:spPr>
      </p:pic>
      <p:pic>
        <p:nvPicPr>
          <p:cNvPr id="5" name="Picture 4">
            <a:extLst>
              <a:ext uri="{FF2B5EF4-FFF2-40B4-BE49-F238E27FC236}">
                <a16:creationId xmlns:a16="http://schemas.microsoft.com/office/drawing/2014/main" id="{BE64D4A1-11BE-451A-8661-596AE47EC6A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4187" y="2689553"/>
            <a:ext cx="1832854" cy="1771844"/>
          </a:xfrm>
          <a:prstGeom prst="rect">
            <a:avLst/>
          </a:prstGeom>
        </p:spPr>
      </p:pic>
      <p:pic>
        <p:nvPicPr>
          <p:cNvPr id="6" name="Picture 5">
            <a:extLst>
              <a:ext uri="{FF2B5EF4-FFF2-40B4-BE49-F238E27FC236}">
                <a16:creationId xmlns:a16="http://schemas.microsoft.com/office/drawing/2014/main" id="{26ECC946-3AE0-4915-AD00-D28F194A541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29454" y="1899301"/>
            <a:ext cx="4774800" cy="1254534"/>
          </a:xfrm>
          <a:prstGeom prst="rect">
            <a:avLst/>
          </a:prstGeom>
        </p:spPr>
      </p:pic>
      <p:sp>
        <p:nvSpPr>
          <p:cNvPr id="7" name="TextBox 6">
            <a:extLst>
              <a:ext uri="{FF2B5EF4-FFF2-40B4-BE49-F238E27FC236}">
                <a16:creationId xmlns:a16="http://schemas.microsoft.com/office/drawing/2014/main" id="{702F7A6E-A48A-4C23-9D09-7BF29193C632}"/>
              </a:ext>
            </a:extLst>
          </p:cNvPr>
          <p:cNvSpPr txBox="1"/>
          <p:nvPr/>
        </p:nvSpPr>
        <p:spPr>
          <a:xfrm>
            <a:off x="3185102" y="939925"/>
            <a:ext cx="5079222" cy="523220"/>
          </a:xfrm>
          <a:prstGeom prst="rect">
            <a:avLst/>
          </a:prstGeom>
          <a:noFill/>
        </p:spPr>
        <p:txBody>
          <a:bodyPr wrap="square" rtlCol="0">
            <a:spAutoFit/>
          </a:bodyPr>
          <a:lstStyle/>
          <a:p>
            <a:r>
              <a:rPr lang="en-US" sz="2800" b="1" dirty="0">
                <a:solidFill>
                  <a:schemeClr val="tx1">
                    <a:lumMod val="85000"/>
                    <a:lumOff val="15000"/>
                  </a:schemeClr>
                </a:solidFill>
              </a:rPr>
              <a:t>Solitary, wandering movements </a:t>
            </a:r>
          </a:p>
        </p:txBody>
      </p:sp>
      <p:sp>
        <p:nvSpPr>
          <p:cNvPr id="9" name="TextBox 8">
            <a:extLst>
              <a:ext uri="{FF2B5EF4-FFF2-40B4-BE49-F238E27FC236}">
                <a16:creationId xmlns:a16="http://schemas.microsoft.com/office/drawing/2014/main" id="{E2E29105-17E2-45CF-A45C-F86862B31581}"/>
              </a:ext>
            </a:extLst>
          </p:cNvPr>
          <p:cNvSpPr txBox="1"/>
          <p:nvPr/>
        </p:nvSpPr>
        <p:spPr>
          <a:xfrm>
            <a:off x="3207211" y="3419533"/>
            <a:ext cx="4594125" cy="523220"/>
          </a:xfrm>
          <a:prstGeom prst="rect">
            <a:avLst/>
          </a:prstGeom>
          <a:noFill/>
        </p:spPr>
        <p:txBody>
          <a:bodyPr wrap="square" rtlCol="0">
            <a:spAutoFit/>
          </a:bodyPr>
          <a:lstStyle/>
          <a:p>
            <a:r>
              <a:rPr lang="en-US" sz="2800" b="1" dirty="0">
                <a:solidFill>
                  <a:srgbClr val="FFFF00"/>
                </a:solidFill>
              </a:rPr>
              <a:t>Gregarious, resource tracking</a:t>
            </a:r>
          </a:p>
        </p:txBody>
      </p:sp>
      <p:sp>
        <p:nvSpPr>
          <p:cNvPr id="2" name="Title 1">
            <a:extLst>
              <a:ext uri="{FF2B5EF4-FFF2-40B4-BE49-F238E27FC236}">
                <a16:creationId xmlns:a16="http://schemas.microsoft.com/office/drawing/2014/main" id="{E09B899E-8F0C-4586-9539-6A6BE78D88EA}"/>
              </a:ext>
            </a:extLst>
          </p:cNvPr>
          <p:cNvSpPr>
            <a:spLocks noGrp="1"/>
          </p:cNvSpPr>
          <p:nvPr>
            <p:ph type="title"/>
          </p:nvPr>
        </p:nvSpPr>
        <p:spPr>
          <a:xfrm>
            <a:off x="-1" y="5095997"/>
            <a:ext cx="12191999" cy="1325563"/>
          </a:xfrm>
          <a:solidFill>
            <a:srgbClr val="EAEAEA">
              <a:alpha val="25098"/>
            </a:srgbClr>
          </a:solidFill>
        </p:spPr>
        <p:txBody>
          <a:bodyPr/>
          <a:lstStyle/>
          <a:p>
            <a:pPr marL="463550"/>
            <a:r>
              <a:rPr lang="en-US" b="1" dirty="0">
                <a:solidFill>
                  <a:schemeClr val="bg1"/>
                </a:solidFill>
              </a:rPr>
              <a:t>Longspur flocking behaviors</a:t>
            </a:r>
          </a:p>
        </p:txBody>
      </p:sp>
      <p:sp>
        <p:nvSpPr>
          <p:cNvPr id="8" name="Rectangle: Rounded Corners 7">
            <a:extLst>
              <a:ext uri="{FF2B5EF4-FFF2-40B4-BE49-F238E27FC236}">
                <a16:creationId xmlns:a16="http://schemas.microsoft.com/office/drawing/2014/main" id="{D2376FFE-3296-4A6A-BC15-0586442D151E}"/>
              </a:ext>
            </a:extLst>
          </p:cNvPr>
          <p:cNvSpPr/>
          <p:nvPr/>
        </p:nvSpPr>
        <p:spPr>
          <a:xfrm>
            <a:off x="8820302" y="1441308"/>
            <a:ext cx="2773476" cy="250144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Depends on resource needs, availability, and risks of accessing</a:t>
            </a:r>
          </a:p>
        </p:txBody>
      </p:sp>
    </p:spTree>
    <p:extLst>
      <p:ext uri="{BB962C8B-B14F-4D97-AF65-F5344CB8AC3E}">
        <p14:creationId xmlns:p14="http://schemas.microsoft.com/office/powerpoint/2010/main" val="2738430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Weather Exposure</a:t>
            </a:r>
          </a:p>
        </p:txBody>
      </p:sp>
      <p:sp>
        <p:nvSpPr>
          <p:cNvPr id="3" name="Content Placeholder 2"/>
          <p:cNvSpPr>
            <a:spLocks noGrp="1"/>
          </p:cNvSpPr>
          <p:nvPr>
            <p:ph idx="1"/>
          </p:nvPr>
        </p:nvSpPr>
        <p:spPr/>
        <p:txBody>
          <a:bodyPr anchor="t">
            <a:normAutofit/>
          </a:bodyPr>
          <a:lstStyle/>
          <a:p>
            <a:r>
              <a:rPr lang="en-US" dirty="0"/>
              <a:t>Can occur throughout life-cycle</a:t>
            </a:r>
          </a:p>
          <a:p>
            <a:pPr indent="-283210"/>
            <a:r>
              <a:rPr lang="en-US" dirty="0"/>
              <a:t>Potentially high-risk periods</a:t>
            </a:r>
          </a:p>
          <a:p>
            <a:pPr indent="-283210"/>
            <a:r>
              <a:rPr lang="en-US" dirty="0"/>
              <a:t>Sub-lethal impacts</a:t>
            </a:r>
          </a:p>
          <a:p>
            <a:pPr lvl="1" indent="-237490"/>
            <a:r>
              <a:rPr lang="en-US" dirty="0"/>
              <a:t>Developmental</a:t>
            </a:r>
          </a:p>
          <a:p>
            <a:pPr lvl="1" indent="-237490"/>
            <a:endParaRPr lang="en-US" dirty="0"/>
          </a:p>
        </p:txBody>
      </p:sp>
    </p:spTree>
    <p:extLst>
      <p:ext uri="{BB962C8B-B14F-4D97-AF65-F5344CB8AC3E}">
        <p14:creationId xmlns:p14="http://schemas.microsoft.com/office/powerpoint/2010/main" val="3340302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
            <a:ext cx="8229600" cy="807720"/>
          </a:xfrm>
        </p:spPr>
        <p:txBody>
          <a:bodyPr>
            <a:normAutofit/>
          </a:bodyPr>
          <a:lstStyle/>
          <a:p>
            <a:r>
              <a:rPr lang="en-US" dirty="0"/>
              <a:t>May 31, 2013 El Reno Severe Storm</a:t>
            </a:r>
          </a:p>
        </p:txBody>
      </p:sp>
      <p:sp>
        <p:nvSpPr>
          <p:cNvPr id="3" name="Content Placeholder 2"/>
          <p:cNvSpPr>
            <a:spLocks noGrp="1"/>
          </p:cNvSpPr>
          <p:nvPr>
            <p:ph idx="1"/>
          </p:nvPr>
        </p:nvSpPr>
        <p:spPr/>
        <p:txBody>
          <a:bodyPr/>
          <a:lstStyle/>
          <a:p>
            <a:pPr lvl="1"/>
            <a:endParaRPr lang="en-US" dirty="0"/>
          </a:p>
        </p:txBody>
      </p:sp>
      <p:pic>
        <p:nvPicPr>
          <p:cNvPr id="6" name="Picture 2" descr="C:\Users\admin\Dropbox\FaultBars\SupplementalInfo\ElRenoHail\NWRT_20130531_ElReno.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48201" y="838201"/>
            <a:ext cx="5686425" cy="5705475"/>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6019800" y="2743200"/>
            <a:ext cx="152400" cy="152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4196" y="1752600"/>
            <a:ext cx="3273804"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admin\Dropbox\FaultBars\SupplementalInfo\ElRenoHail\BLoq0jvCYAAWhrB.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7401" y="2910841"/>
            <a:ext cx="4714875" cy="3526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8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50"/>
                                        <p:tgtEl>
                                          <p:spTgt spid="1026"/>
                                        </p:tgtEl>
                                      </p:cBhvr>
                                    </p:animEffec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Prevalence of Fault Bars in GRSP-HY</a:t>
            </a:r>
          </a:p>
        </p:txBody>
      </p:sp>
      <p:sp>
        <p:nvSpPr>
          <p:cNvPr id="4" name="Content Placeholder 3"/>
          <p:cNvSpPr>
            <a:spLocks noGrp="1"/>
          </p:cNvSpPr>
          <p:nvPr>
            <p:ph sz="half" idx="1"/>
          </p:nvPr>
        </p:nvSpPr>
        <p:spPr>
          <a:xfrm>
            <a:off x="1981200" y="1447801"/>
            <a:ext cx="4038600" cy="4525963"/>
          </a:xfrm>
        </p:spPr>
        <p:txBody>
          <a:bodyPr/>
          <a:lstStyle/>
          <a:p>
            <a:r>
              <a:rPr lang="en-US" dirty="0"/>
              <a:t>Fault bars found in 12 of 18 (66.7%) juvenile Grasshopper Sparrows captured in same field</a:t>
            </a:r>
          </a:p>
        </p:txBody>
      </p:sp>
      <p:sp>
        <p:nvSpPr>
          <p:cNvPr id="5" name="Content Placeholder 4"/>
          <p:cNvSpPr>
            <a:spLocks noGrp="1"/>
          </p:cNvSpPr>
          <p:nvPr>
            <p:ph sz="half" idx="2"/>
          </p:nvPr>
        </p:nvSpPr>
        <p:spPr>
          <a:xfrm>
            <a:off x="6172200" y="1447801"/>
            <a:ext cx="4038600" cy="4525963"/>
          </a:xfrm>
        </p:spPr>
        <p:txBody>
          <a:bodyPr/>
          <a:lstStyle/>
          <a:p>
            <a:r>
              <a:rPr lang="en-US" dirty="0"/>
              <a:t>Nearly double the highest prevalence rate previously reported for any bird species (38.5%; </a:t>
            </a:r>
            <a:r>
              <a:rPr lang="en-US" dirty="0" err="1"/>
              <a:t>Møller</a:t>
            </a:r>
            <a:r>
              <a:rPr lang="en-US" dirty="0"/>
              <a:t> et al. 2009)</a:t>
            </a:r>
          </a:p>
        </p:txBody>
      </p:sp>
      <p:pic>
        <p:nvPicPr>
          <p:cNvPr id="8" name="Picture 4" descr="C:\Users\admin\Dropbox\FaultBars\FaultBars\Pictures\FaultBarPictures\1831-10735\1831-10735.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065284" y="4119539"/>
            <a:ext cx="2392917" cy="233761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admin\Dropbox\FaultBars\FaultBars\Pictures\FaultBarPictures\1831-10718\1831-10718 2013-08-27 09.27.1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58201" y="4127961"/>
            <a:ext cx="2015547" cy="2337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admin\Dropbox\FaultBars\FaultBars\Pictures\FaultBarPictures\1831-10733a.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7600" y="4119538"/>
            <a:ext cx="2514600" cy="2337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ropbox\FaultBars\FaultBars\Pictures\FaultBarPictures\1831-10714\1831-10714 2013-08-27 08.59.46.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752601" y="4119538"/>
            <a:ext cx="2160639" cy="233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028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Feather Structure in Fault Bars</a:t>
            </a:r>
          </a:p>
        </p:txBody>
      </p:sp>
      <p:pic>
        <p:nvPicPr>
          <p:cNvPr id="4" name="Picture 2" descr="C:\Users\admin\Dropbox\FaultBars\FaultBars\FiguresTables\BarbuleMicroscopeView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5203" y="1600200"/>
            <a:ext cx="869294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965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325562"/>
          </a:xfrm>
        </p:spPr>
        <p:txBody>
          <a:bodyPr>
            <a:noAutofit/>
          </a:bodyPr>
          <a:lstStyle/>
          <a:p>
            <a:r>
              <a:rPr lang="en-US" sz="4800" dirty="0"/>
              <a:t>Weather Effects on Populations</a:t>
            </a:r>
          </a:p>
        </p:txBody>
      </p:sp>
      <p:sp>
        <p:nvSpPr>
          <p:cNvPr id="5" name="Rectangle 4"/>
          <p:cNvSpPr/>
          <p:nvPr/>
        </p:nvSpPr>
        <p:spPr>
          <a:xfrm>
            <a:off x="3505201" y="2202763"/>
            <a:ext cx="6006519" cy="1531039"/>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168317" y="3343851"/>
            <a:ext cx="1752600" cy="369332"/>
          </a:xfrm>
          <a:prstGeom prst="rect">
            <a:avLst/>
          </a:prstGeom>
          <a:noFill/>
        </p:spPr>
        <p:txBody>
          <a:bodyPr wrap="square" rtlCol="0">
            <a:spAutoFit/>
          </a:bodyPr>
          <a:lstStyle/>
          <a:p>
            <a:pPr algn="ctr"/>
            <a:r>
              <a:rPr lang="en-US" dirty="0"/>
              <a:t>Tolerance</a:t>
            </a:r>
          </a:p>
        </p:txBody>
      </p:sp>
      <p:sp>
        <p:nvSpPr>
          <p:cNvPr id="4" name="Rectangle 3"/>
          <p:cNvSpPr/>
          <p:nvPr/>
        </p:nvSpPr>
        <p:spPr>
          <a:xfrm>
            <a:off x="3505201" y="2587283"/>
            <a:ext cx="6006519" cy="765519"/>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a:stCxn id="4" idx="1"/>
            <a:endCxn id="4" idx="3"/>
          </p:cNvCxnSpPr>
          <p:nvPr/>
        </p:nvCxnSpPr>
        <p:spPr>
          <a:xfrm>
            <a:off x="3505201" y="2970042"/>
            <a:ext cx="600651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76579" y="2966522"/>
            <a:ext cx="1752600" cy="369332"/>
          </a:xfrm>
          <a:prstGeom prst="rect">
            <a:avLst/>
          </a:prstGeom>
          <a:noFill/>
        </p:spPr>
        <p:txBody>
          <a:bodyPr wrap="square" rtlCol="0">
            <a:spAutoFit/>
          </a:bodyPr>
          <a:lstStyle/>
          <a:p>
            <a:pPr algn="ctr"/>
            <a:r>
              <a:rPr lang="en-US" dirty="0"/>
              <a:t>Comfort</a:t>
            </a:r>
          </a:p>
        </p:txBody>
      </p:sp>
      <p:sp>
        <p:nvSpPr>
          <p:cNvPr id="9" name="Freeform 8"/>
          <p:cNvSpPr/>
          <p:nvPr/>
        </p:nvSpPr>
        <p:spPr>
          <a:xfrm rot="10800000" flipV="1">
            <a:off x="3505199" y="1818243"/>
            <a:ext cx="6006516" cy="2452843"/>
          </a:xfrm>
          <a:custGeom>
            <a:avLst/>
            <a:gdLst>
              <a:gd name="connsiteX0" fmla="*/ 0 w 8037871"/>
              <a:gd name="connsiteY0" fmla="*/ 256317 h 1981949"/>
              <a:gd name="connsiteX1" fmla="*/ 870155 w 8037871"/>
              <a:gd name="connsiteY1" fmla="*/ 1303452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256317 h 1981949"/>
              <a:gd name="connsiteX1" fmla="*/ 691800 w 8037871"/>
              <a:gd name="connsiteY1" fmla="*/ 995160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698399 h 2424031"/>
              <a:gd name="connsiteX1" fmla="*/ 691800 w 8037871"/>
              <a:gd name="connsiteY1" fmla="*/ 1437242 h 2424031"/>
              <a:gd name="connsiteX2" fmla="*/ 1681317 w 8037871"/>
              <a:gd name="connsiteY2" fmla="*/ 550915 h 2424031"/>
              <a:gd name="connsiteX3" fmla="*/ 2344994 w 8037871"/>
              <a:gd name="connsiteY3" fmla="*/ 949122 h 2424031"/>
              <a:gd name="connsiteX4" fmla="*/ 2728452 w 8037871"/>
              <a:gd name="connsiteY4" fmla="*/ 609909 h 2424031"/>
              <a:gd name="connsiteX5" fmla="*/ 3288891 w 8037871"/>
              <a:gd name="connsiteY5" fmla="*/ 2423960 h 2424031"/>
              <a:gd name="connsiteX6" fmla="*/ 3760839 w 8037871"/>
              <a:gd name="connsiteY6" fmla="*/ 536167 h 2424031"/>
              <a:gd name="connsiteX7" fmla="*/ 4218039 w 8037871"/>
              <a:gd name="connsiteY7" fmla="*/ 963870 h 2424031"/>
              <a:gd name="connsiteX8" fmla="*/ 4837471 w 8037871"/>
              <a:gd name="connsiteY8" fmla="*/ 683651 h 2424031"/>
              <a:gd name="connsiteX9" fmla="*/ 5515897 w 8037871"/>
              <a:gd name="connsiteY9" fmla="*/ 1008115 h 2424031"/>
              <a:gd name="connsiteX10" fmla="*/ 6004995 w 8037871"/>
              <a:gd name="connsiteY10" fmla="*/ 7327 h 2424031"/>
              <a:gd name="connsiteX11" fmla="*/ 6400800 w 8037871"/>
              <a:gd name="connsiteY11" fmla="*/ 550915 h 2424031"/>
              <a:gd name="connsiteX12" fmla="*/ 6916994 w 8037871"/>
              <a:gd name="connsiteY12" fmla="*/ 477173 h 2424031"/>
              <a:gd name="connsiteX13" fmla="*/ 7359446 w 8037871"/>
              <a:gd name="connsiteY13" fmla="*/ 801638 h 2424031"/>
              <a:gd name="connsiteX14" fmla="*/ 7624917 w 8037871"/>
              <a:gd name="connsiteY14" fmla="*/ 1539057 h 2424031"/>
              <a:gd name="connsiteX15" fmla="*/ 8037871 w 8037871"/>
              <a:gd name="connsiteY15" fmla="*/ 742644 h 2424031"/>
              <a:gd name="connsiteX0" fmla="*/ 0 w 8037871"/>
              <a:gd name="connsiteY0" fmla="*/ 873113 h 2598745"/>
              <a:gd name="connsiteX1" fmla="*/ 691800 w 8037871"/>
              <a:gd name="connsiteY1" fmla="*/ 1611956 h 2598745"/>
              <a:gd name="connsiteX2" fmla="*/ 1681317 w 8037871"/>
              <a:gd name="connsiteY2" fmla="*/ 725629 h 2598745"/>
              <a:gd name="connsiteX3" fmla="*/ 2344994 w 8037871"/>
              <a:gd name="connsiteY3" fmla="*/ 1123836 h 2598745"/>
              <a:gd name="connsiteX4" fmla="*/ 2728452 w 8037871"/>
              <a:gd name="connsiteY4" fmla="*/ 784623 h 2598745"/>
              <a:gd name="connsiteX5" fmla="*/ 3288891 w 8037871"/>
              <a:gd name="connsiteY5" fmla="*/ 2598674 h 2598745"/>
              <a:gd name="connsiteX6" fmla="*/ 3760839 w 8037871"/>
              <a:gd name="connsiteY6" fmla="*/ 710881 h 2598745"/>
              <a:gd name="connsiteX7" fmla="*/ 4218039 w 8037871"/>
              <a:gd name="connsiteY7" fmla="*/ 1138584 h 2598745"/>
              <a:gd name="connsiteX8" fmla="*/ 4837471 w 8037871"/>
              <a:gd name="connsiteY8" fmla="*/ 858365 h 2598745"/>
              <a:gd name="connsiteX9" fmla="*/ 5515897 w 8037871"/>
              <a:gd name="connsiteY9" fmla="*/ 1182829 h 2598745"/>
              <a:gd name="connsiteX10" fmla="*/ 5915586 w 8037871"/>
              <a:gd name="connsiteY10" fmla="*/ 5874 h 2598745"/>
              <a:gd name="connsiteX11" fmla="*/ 6400800 w 8037871"/>
              <a:gd name="connsiteY11" fmla="*/ 725629 h 2598745"/>
              <a:gd name="connsiteX12" fmla="*/ 6916994 w 8037871"/>
              <a:gd name="connsiteY12" fmla="*/ 651887 h 2598745"/>
              <a:gd name="connsiteX13" fmla="*/ 7359446 w 8037871"/>
              <a:gd name="connsiteY13" fmla="*/ 976352 h 2598745"/>
              <a:gd name="connsiteX14" fmla="*/ 7624917 w 8037871"/>
              <a:gd name="connsiteY14" fmla="*/ 1713771 h 2598745"/>
              <a:gd name="connsiteX15" fmla="*/ 8037871 w 8037871"/>
              <a:gd name="connsiteY15"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33117 w 7346071"/>
              <a:gd name="connsiteY13" fmla="*/ 171377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06135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133764 h 2598745"/>
              <a:gd name="connsiteX14" fmla="*/ 7346071 w 7346071"/>
              <a:gd name="connsiteY14" fmla="*/ 917358 h 2598745"/>
              <a:gd name="connsiteX0" fmla="*/ 0 w 7346071"/>
              <a:gd name="connsiteY0" fmla="*/ 1611956 h 2598737"/>
              <a:gd name="connsiteX1" fmla="*/ 989517 w 7346071"/>
              <a:gd name="connsiteY1" fmla="*/ 725629 h 2598737"/>
              <a:gd name="connsiteX2" fmla="*/ 1653194 w 7346071"/>
              <a:gd name="connsiteY2" fmla="*/ 1123836 h 2598737"/>
              <a:gd name="connsiteX3" fmla="*/ 2053306 w 7346071"/>
              <a:gd name="connsiteY3" fmla="*/ 639797 h 2598737"/>
              <a:gd name="connsiteX4" fmla="*/ 2597091 w 7346071"/>
              <a:gd name="connsiteY4" fmla="*/ 2598674 h 2598737"/>
              <a:gd name="connsiteX5" fmla="*/ 3069039 w 7346071"/>
              <a:gd name="connsiteY5" fmla="*/ 710881 h 2598737"/>
              <a:gd name="connsiteX6" fmla="*/ 3526239 w 7346071"/>
              <a:gd name="connsiteY6" fmla="*/ 1138584 h 2598737"/>
              <a:gd name="connsiteX7" fmla="*/ 4145671 w 7346071"/>
              <a:gd name="connsiteY7" fmla="*/ 858365 h 2598737"/>
              <a:gd name="connsiteX8" fmla="*/ 4824097 w 7346071"/>
              <a:gd name="connsiteY8" fmla="*/ 1182829 h 2598737"/>
              <a:gd name="connsiteX9" fmla="*/ 5223786 w 7346071"/>
              <a:gd name="connsiteY9" fmla="*/ 5874 h 2598737"/>
              <a:gd name="connsiteX10" fmla="*/ 5709000 w 7346071"/>
              <a:gd name="connsiteY10" fmla="*/ 725629 h 2598737"/>
              <a:gd name="connsiteX11" fmla="*/ 6225194 w 7346071"/>
              <a:gd name="connsiteY11" fmla="*/ 651887 h 2598737"/>
              <a:gd name="connsiteX12" fmla="*/ 6667646 w 7346071"/>
              <a:gd name="connsiteY12" fmla="*/ 976352 h 2598737"/>
              <a:gd name="connsiteX13" fmla="*/ 6999735 w 7346071"/>
              <a:gd name="connsiteY13" fmla="*/ 2133764 h 2598737"/>
              <a:gd name="connsiteX14" fmla="*/ 7346071 w 7346071"/>
              <a:gd name="connsiteY14" fmla="*/ 917358 h 2598737"/>
              <a:gd name="connsiteX0" fmla="*/ 0 w 7346071"/>
              <a:gd name="connsiteY0" fmla="*/ 1611956 h 2602869"/>
              <a:gd name="connsiteX1" fmla="*/ 989517 w 7346071"/>
              <a:gd name="connsiteY1" fmla="*/ 725629 h 2602869"/>
              <a:gd name="connsiteX2" fmla="*/ 1653194 w 7346071"/>
              <a:gd name="connsiteY2" fmla="*/ 1123836 h 2602869"/>
              <a:gd name="connsiteX3" fmla="*/ 2053306 w 7346071"/>
              <a:gd name="connsiteY3" fmla="*/ 639797 h 2602869"/>
              <a:gd name="connsiteX4" fmla="*/ 2597091 w 7346071"/>
              <a:gd name="connsiteY4" fmla="*/ 2598674 h 2602869"/>
              <a:gd name="connsiteX5" fmla="*/ 3052384 w 7346071"/>
              <a:gd name="connsiteY5" fmla="*/ 1159839 h 2602869"/>
              <a:gd name="connsiteX6" fmla="*/ 3526239 w 7346071"/>
              <a:gd name="connsiteY6" fmla="*/ 1138584 h 2602869"/>
              <a:gd name="connsiteX7" fmla="*/ 4145671 w 7346071"/>
              <a:gd name="connsiteY7" fmla="*/ 858365 h 2602869"/>
              <a:gd name="connsiteX8" fmla="*/ 4824097 w 7346071"/>
              <a:gd name="connsiteY8" fmla="*/ 1182829 h 2602869"/>
              <a:gd name="connsiteX9" fmla="*/ 5223786 w 7346071"/>
              <a:gd name="connsiteY9" fmla="*/ 5874 h 2602869"/>
              <a:gd name="connsiteX10" fmla="*/ 5709000 w 7346071"/>
              <a:gd name="connsiteY10" fmla="*/ 725629 h 2602869"/>
              <a:gd name="connsiteX11" fmla="*/ 6225194 w 7346071"/>
              <a:gd name="connsiteY11" fmla="*/ 651887 h 2602869"/>
              <a:gd name="connsiteX12" fmla="*/ 6667646 w 7346071"/>
              <a:gd name="connsiteY12" fmla="*/ 976352 h 2602869"/>
              <a:gd name="connsiteX13" fmla="*/ 6999735 w 7346071"/>
              <a:gd name="connsiteY13" fmla="*/ 2133764 h 2602869"/>
              <a:gd name="connsiteX14" fmla="*/ 7346071 w 7346071"/>
              <a:gd name="connsiteY14" fmla="*/ 917358 h 26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46071" h="2602869">
                <a:moveTo>
                  <a:pt x="0" y="1611956"/>
                </a:moveTo>
                <a:cubicBezTo>
                  <a:pt x="280220" y="1587375"/>
                  <a:pt x="713985" y="806982"/>
                  <a:pt x="989517" y="725629"/>
                </a:cubicBezTo>
                <a:cubicBezTo>
                  <a:pt x="1265049" y="644276"/>
                  <a:pt x="1475896" y="1138141"/>
                  <a:pt x="1653194" y="1123836"/>
                </a:cubicBezTo>
                <a:cubicBezTo>
                  <a:pt x="1830492" y="1109531"/>
                  <a:pt x="1895990" y="393991"/>
                  <a:pt x="2053306" y="639797"/>
                </a:cubicBezTo>
                <a:cubicBezTo>
                  <a:pt x="2210622" y="885603"/>
                  <a:pt x="2430578" y="2512000"/>
                  <a:pt x="2597091" y="2598674"/>
                </a:cubicBezTo>
                <a:cubicBezTo>
                  <a:pt x="2763604" y="2685348"/>
                  <a:pt x="2897526" y="1403187"/>
                  <a:pt x="3052384" y="1159839"/>
                </a:cubicBezTo>
                <a:cubicBezTo>
                  <a:pt x="3207242" y="916491"/>
                  <a:pt x="3344025" y="1188830"/>
                  <a:pt x="3526239" y="1138584"/>
                </a:cubicBezTo>
                <a:cubicBezTo>
                  <a:pt x="3708453" y="1088338"/>
                  <a:pt x="3929361" y="850991"/>
                  <a:pt x="4145671" y="858365"/>
                </a:cubicBezTo>
                <a:cubicBezTo>
                  <a:pt x="4361981" y="865739"/>
                  <a:pt x="4644411" y="1324911"/>
                  <a:pt x="4824097" y="1182829"/>
                </a:cubicBezTo>
                <a:cubicBezTo>
                  <a:pt x="5003783" y="1040747"/>
                  <a:pt x="5076302" y="82074"/>
                  <a:pt x="5223786" y="5874"/>
                </a:cubicBezTo>
                <a:cubicBezTo>
                  <a:pt x="5371270" y="-70326"/>
                  <a:pt x="5542099" y="617960"/>
                  <a:pt x="5709000" y="725629"/>
                </a:cubicBezTo>
                <a:cubicBezTo>
                  <a:pt x="5875901" y="833298"/>
                  <a:pt x="6065420" y="610100"/>
                  <a:pt x="6225194" y="651887"/>
                </a:cubicBezTo>
                <a:cubicBezTo>
                  <a:pt x="6384968" y="693674"/>
                  <a:pt x="6538556" y="729373"/>
                  <a:pt x="6667646" y="976352"/>
                </a:cubicBezTo>
                <a:cubicBezTo>
                  <a:pt x="6796736" y="1223331"/>
                  <a:pt x="6886664" y="2143596"/>
                  <a:pt x="6999735" y="2133764"/>
                </a:cubicBezTo>
                <a:cubicBezTo>
                  <a:pt x="7112806" y="2123932"/>
                  <a:pt x="7196129" y="1310648"/>
                  <a:pt x="7346071" y="917358"/>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2"/>
          <p:cNvGrpSpPr/>
          <p:nvPr/>
        </p:nvGrpSpPr>
        <p:grpSpPr>
          <a:xfrm>
            <a:off x="3661052" y="3810000"/>
            <a:ext cx="4879777" cy="2539620"/>
            <a:chOff x="2137051" y="3810000"/>
            <a:chExt cx="4879777" cy="2539620"/>
          </a:xfrm>
        </p:grpSpPr>
        <p:pic>
          <p:nvPicPr>
            <p:cNvPr id="16" name="Picture 15"/>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137051" y="3810000"/>
              <a:ext cx="4572000" cy="2539620"/>
            </a:xfrm>
            <a:prstGeom prst="rect">
              <a:avLst/>
            </a:prstGeom>
          </p:spPr>
        </p:pic>
        <p:sp>
          <p:nvSpPr>
            <p:cNvPr id="18" name="TextBox 17"/>
            <p:cNvSpPr txBox="1"/>
            <p:nvPr/>
          </p:nvSpPr>
          <p:spPr>
            <a:xfrm rot="16200000">
              <a:off x="6448307" y="5770292"/>
              <a:ext cx="829266" cy="307777"/>
            </a:xfrm>
            <a:prstGeom prst="rect">
              <a:avLst/>
            </a:prstGeom>
            <a:noFill/>
          </p:spPr>
          <p:txBody>
            <a:bodyPr wrap="none" rtlCol="0">
              <a:spAutoFit/>
            </a:bodyPr>
            <a:lstStyle/>
            <a:p>
              <a:r>
                <a:rPr lang="en-US" sz="1400" b="1" i="1" dirty="0">
                  <a:solidFill>
                    <a:schemeClr val="bg1">
                      <a:lumMod val="75000"/>
                    </a:schemeClr>
                  </a:solidFill>
                </a:rPr>
                <a:t>B. </a:t>
              </a:r>
              <a:r>
                <a:rPr lang="en-US" sz="1400" b="1" i="1" dirty="0" err="1">
                  <a:solidFill>
                    <a:schemeClr val="bg1">
                      <a:lumMod val="75000"/>
                    </a:schemeClr>
                  </a:solidFill>
                </a:rPr>
                <a:t>Strick</a:t>
              </a:r>
              <a:endParaRPr lang="en-US" sz="1400" b="1" i="1" dirty="0">
                <a:solidFill>
                  <a:schemeClr val="bg1">
                    <a:lumMod val="75000"/>
                  </a:schemeClr>
                </a:solidFill>
              </a:endParaRPr>
            </a:p>
          </p:txBody>
        </p:sp>
      </p:grpSp>
    </p:spTree>
    <p:extLst>
      <p:ext uri="{BB962C8B-B14F-4D97-AF65-F5344CB8AC3E}">
        <p14:creationId xmlns:p14="http://schemas.microsoft.com/office/powerpoint/2010/main" val="122609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4" grpId="0" animBg="1"/>
      <p:bldP spid="11" grpId="0"/>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3600" dirty="0"/>
              <a:t>Section Analysis of Feather Stable Isotopes</a:t>
            </a:r>
          </a:p>
        </p:txBody>
      </p:sp>
      <p:sp>
        <p:nvSpPr>
          <p:cNvPr id="3" name="Content Placeholder 2"/>
          <p:cNvSpPr>
            <a:spLocks noGrp="1"/>
          </p:cNvSpPr>
          <p:nvPr>
            <p:ph idx="1"/>
          </p:nvPr>
        </p:nvSpPr>
        <p:spPr/>
        <p:txBody>
          <a:bodyPr/>
          <a:lstStyle/>
          <a:p>
            <a:endParaRPr lang="en-US"/>
          </a:p>
        </p:txBody>
      </p:sp>
      <p:pic>
        <p:nvPicPr>
          <p:cNvPr id="4" name="Picture 3" descr="C:\Users\admin\Dropbox\FaultBars\FaultBars\FiguresTables\FaultBarFigure.t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4600" y="1047826"/>
            <a:ext cx="7315200" cy="54839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80171" y="6488668"/>
            <a:ext cx="2752677" cy="369332"/>
          </a:xfrm>
          <a:prstGeom prst="rect">
            <a:avLst/>
          </a:prstGeom>
        </p:spPr>
        <p:txBody>
          <a:bodyPr wrap="none">
            <a:spAutoFit/>
          </a:bodyPr>
          <a:lstStyle/>
          <a:p>
            <a:r>
              <a:rPr lang="en-US" dirty="0">
                <a:solidFill>
                  <a:schemeClr val="bg1">
                    <a:lumMod val="85000"/>
                  </a:schemeClr>
                </a:solidFill>
              </a:rPr>
              <a:t>Sections 0.25-0.40mg each </a:t>
            </a:r>
          </a:p>
        </p:txBody>
      </p:sp>
    </p:spTree>
    <p:extLst>
      <p:ext uri="{BB962C8B-B14F-4D97-AF65-F5344CB8AC3E}">
        <p14:creationId xmlns:p14="http://schemas.microsoft.com/office/powerpoint/2010/main" val="2128700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75294" y="1113481"/>
            <a:ext cx="4064953" cy="5536572"/>
            <a:chOff x="551293" y="1113481"/>
            <a:chExt cx="4064953" cy="5536572"/>
          </a:xfrm>
        </p:grpSpPr>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551293" y="1113481"/>
              <a:ext cx="4064953" cy="5536572"/>
            </a:xfrm>
            <a:prstGeom prst="rect">
              <a:avLst/>
            </a:prstGeom>
            <a:noFill/>
            <a:ln>
              <a:noFill/>
            </a:ln>
          </p:spPr>
        </p:pic>
        <p:sp>
          <p:nvSpPr>
            <p:cNvPr id="11" name="TextBox 10"/>
            <p:cNvSpPr txBox="1"/>
            <p:nvPr/>
          </p:nvSpPr>
          <p:spPr>
            <a:xfrm rot="16200000">
              <a:off x="-968521" y="3341253"/>
              <a:ext cx="3462010" cy="400110"/>
            </a:xfrm>
            <a:prstGeom prst="rect">
              <a:avLst/>
            </a:prstGeom>
            <a:solidFill>
              <a:schemeClr val="bg1"/>
            </a:solidFill>
          </p:spPr>
          <p:txBody>
            <a:bodyPr wrap="square" rtlCol="0">
              <a:spAutoFit/>
            </a:bodyPr>
            <a:lstStyle/>
            <a:p>
              <a:pPr algn="ctr"/>
              <a:r>
                <a:rPr lang="en-US" sz="2000" dirty="0"/>
                <a:t>Residual </a:t>
              </a:r>
              <a:r>
                <a:rPr lang="el-GR" sz="2000" dirty="0">
                  <a:latin typeface="Courier New"/>
                  <a:cs typeface="Courier New"/>
                </a:rPr>
                <a:t>δ</a:t>
              </a:r>
              <a:r>
                <a:rPr lang="en-US" sz="2000" dirty="0">
                  <a:latin typeface="Courier New"/>
                  <a:cs typeface="Courier New"/>
                </a:rPr>
                <a:t>N</a:t>
              </a:r>
              <a:r>
                <a:rPr lang="en-US" sz="2000" baseline="-25000" dirty="0">
                  <a:latin typeface="Courier New"/>
                  <a:cs typeface="Courier New"/>
                </a:rPr>
                <a:t>15</a:t>
              </a:r>
              <a:endParaRPr lang="en-US" sz="2000" baseline="-25000" dirty="0"/>
            </a:p>
          </p:txBody>
        </p:sp>
      </p:grpSp>
      <p:grpSp>
        <p:nvGrpSpPr>
          <p:cNvPr id="9" name="Group 8"/>
          <p:cNvGrpSpPr/>
          <p:nvPr/>
        </p:nvGrpSpPr>
        <p:grpSpPr>
          <a:xfrm>
            <a:off x="6546993" y="1096275"/>
            <a:ext cx="3602356" cy="5525272"/>
            <a:chOff x="5022993" y="1096275"/>
            <a:chExt cx="3602356" cy="5525272"/>
          </a:xfrm>
        </p:grpSpPr>
        <p:grpSp>
          <p:nvGrpSpPr>
            <p:cNvPr id="3" name="Group 2"/>
            <p:cNvGrpSpPr/>
            <p:nvPr/>
          </p:nvGrpSpPr>
          <p:grpSpPr>
            <a:xfrm>
              <a:off x="5022993" y="1096275"/>
              <a:ext cx="3602356" cy="5525272"/>
              <a:chOff x="5022993" y="1096275"/>
              <a:chExt cx="3602356" cy="5525272"/>
            </a:xfrm>
          </p:grpSpPr>
          <p:pic>
            <p:nvPicPr>
              <p:cNvPr id="5" name="Picture 4"/>
              <p:cNvPicPr/>
              <p:nvPr/>
            </p:nvPicPr>
            <p:blipFill>
              <a:blip r:embed="rId3">
                <a:extLst>
                  <a:ext uri="{28A0092B-C50C-407E-A947-70E740481C1C}">
                    <a14:useLocalDpi xmlns:a14="http://schemas.microsoft.com/office/drawing/2010/main"/>
                  </a:ext>
                </a:extLst>
              </a:blip>
              <a:srcRect/>
              <a:stretch>
                <a:fillRect/>
              </a:stretch>
            </p:blipFill>
            <p:spPr bwMode="auto">
              <a:xfrm>
                <a:off x="5022993" y="1096275"/>
                <a:ext cx="3602356" cy="5525272"/>
              </a:xfrm>
              <a:prstGeom prst="rect">
                <a:avLst/>
              </a:prstGeom>
              <a:noFill/>
              <a:ln>
                <a:noFill/>
              </a:ln>
            </p:spPr>
          </p:pic>
          <p:sp>
            <p:nvSpPr>
              <p:cNvPr id="20" name="Rectangle 19"/>
              <p:cNvSpPr/>
              <p:nvPr/>
            </p:nvSpPr>
            <p:spPr>
              <a:xfrm>
                <a:off x="6721576" y="5319794"/>
                <a:ext cx="989373" cy="577081"/>
              </a:xfrm>
              <a:prstGeom prst="rect">
                <a:avLst/>
              </a:prstGeom>
            </p:spPr>
            <p:txBody>
              <a:bodyPr wrap="none">
                <a:spAutoFit/>
              </a:bodyPr>
              <a:lstStyle/>
              <a:p>
                <a:r>
                  <a:rPr lang="en-US" sz="1050" dirty="0">
                    <a:latin typeface="Arial Unicode MS" panose="020B0604020202020204" pitchFamily="34" charset="-128"/>
                    <a:ea typeface="Arial Unicode MS" panose="020B0604020202020204" pitchFamily="34" charset="-128"/>
                    <a:cs typeface="Arial Unicode MS" panose="020B0604020202020204" pitchFamily="34" charset="-128"/>
                  </a:rPr>
                  <a:t>One-tailed </a:t>
                </a:r>
              </a:p>
              <a:p>
                <a:r>
                  <a:rPr lang="en-US" sz="1050" dirty="0">
                    <a:latin typeface="Arial Unicode MS" panose="020B0604020202020204" pitchFamily="34" charset="-128"/>
                    <a:ea typeface="Arial Unicode MS" panose="020B0604020202020204" pitchFamily="34" charset="-128"/>
                    <a:cs typeface="Arial Unicode MS" panose="020B0604020202020204" pitchFamily="34" charset="-128"/>
                  </a:rPr>
                  <a:t>t-ratio = -2.24</a:t>
                </a:r>
              </a:p>
              <a:p>
                <a:r>
                  <a:rPr lang="en-US" sz="1050" dirty="0">
                    <a:latin typeface="Arial Unicode MS" panose="020B0604020202020204" pitchFamily="34" charset="-128"/>
                    <a:ea typeface="Arial Unicode MS" panose="020B0604020202020204" pitchFamily="34" charset="-128"/>
                    <a:cs typeface="Arial Unicode MS" panose="020B0604020202020204" pitchFamily="34" charset="-128"/>
                  </a:rPr>
                  <a:t>p = 0.0151</a:t>
                </a:r>
              </a:p>
            </p:txBody>
          </p:sp>
        </p:grpSp>
        <p:sp>
          <p:nvSpPr>
            <p:cNvPr id="12" name="TextBox 11"/>
            <p:cNvSpPr txBox="1"/>
            <p:nvPr/>
          </p:nvSpPr>
          <p:spPr>
            <a:xfrm rot="16200000">
              <a:off x="3508168" y="3345236"/>
              <a:ext cx="3462010" cy="400110"/>
            </a:xfrm>
            <a:prstGeom prst="rect">
              <a:avLst/>
            </a:prstGeom>
            <a:solidFill>
              <a:schemeClr val="bg1"/>
            </a:solidFill>
          </p:spPr>
          <p:txBody>
            <a:bodyPr wrap="square" rtlCol="0">
              <a:spAutoFit/>
            </a:bodyPr>
            <a:lstStyle/>
            <a:p>
              <a:pPr algn="ctr"/>
              <a:r>
                <a:rPr lang="en-US" sz="2000" dirty="0"/>
                <a:t>Residual </a:t>
              </a:r>
              <a:r>
                <a:rPr lang="el-GR" sz="2000" dirty="0">
                  <a:latin typeface="Courier New"/>
                  <a:cs typeface="Courier New"/>
                </a:rPr>
                <a:t>δ</a:t>
              </a:r>
              <a:r>
                <a:rPr lang="en-US" sz="2000" dirty="0">
                  <a:latin typeface="Courier New"/>
                  <a:cs typeface="Courier New"/>
                </a:rPr>
                <a:t>N</a:t>
              </a:r>
              <a:r>
                <a:rPr lang="en-US" sz="2000" baseline="-25000" dirty="0">
                  <a:latin typeface="Courier New"/>
                  <a:cs typeface="Courier New"/>
                </a:rPr>
                <a:t>15</a:t>
              </a:r>
              <a:endParaRPr lang="en-US" sz="2000" baseline="-25000" dirty="0"/>
            </a:p>
          </p:txBody>
        </p:sp>
      </p:grpSp>
      <p:sp>
        <p:nvSpPr>
          <p:cNvPr id="2" name="Title 1"/>
          <p:cNvSpPr>
            <a:spLocks noGrp="1"/>
          </p:cNvSpPr>
          <p:nvPr>
            <p:ph type="title"/>
          </p:nvPr>
        </p:nvSpPr>
        <p:spPr>
          <a:xfrm>
            <a:off x="1981200" y="77247"/>
            <a:ext cx="8229600" cy="1019028"/>
          </a:xfrm>
        </p:spPr>
        <p:txBody>
          <a:bodyPr>
            <a:normAutofit/>
          </a:bodyPr>
          <a:lstStyle/>
          <a:p>
            <a:r>
              <a:rPr lang="en-US" dirty="0"/>
              <a:t>Corrected </a:t>
            </a:r>
            <a:r>
              <a:rPr lang="el-GR" dirty="0">
                <a:cs typeface="Courier New"/>
              </a:rPr>
              <a:t>δ</a:t>
            </a:r>
            <a:r>
              <a:rPr lang="en-US" dirty="0">
                <a:cs typeface="Courier New"/>
              </a:rPr>
              <a:t>N</a:t>
            </a:r>
            <a:r>
              <a:rPr lang="en-US" baseline="-25000" dirty="0">
                <a:cs typeface="Courier New"/>
              </a:rPr>
              <a:t>15 </a:t>
            </a:r>
            <a:r>
              <a:rPr lang="en-US" dirty="0"/>
              <a:t>within FB Feathers</a:t>
            </a:r>
          </a:p>
        </p:txBody>
      </p:sp>
      <p:grpSp>
        <p:nvGrpSpPr>
          <p:cNvPr id="8" name="Group 7"/>
          <p:cNvGrpSpPr/>
          <p:nvPr/>
        </p:nvGrpSpPr>
        <p:grpSpPr>
          <a:xfrm>
            <a:off x="7848601" y="1205499"/>
            <a:ext cx="2143432" cy="711400"/>
            <a:chOff x="6324601" y="1205499"/>
            <a:chExt cx="2143432" cy="711400"/>
          </a:xfrm>
        </p:grpSpPr>
        <p:sp>
          <p:nvSpPr>
            <p:cNvPr id="6" name="TextBox 5"/>
            <p:cNvSpPr txBox="1"/>
            <p:nvPr/>
          </p:nvSpPr>
          <p:spPr>
            <a:xfrm>
              <a:off x="6715433" y="1270568"/>
              <a:ext cx="1752600" cy="646331"/>
            </a:xfrm>
            <a:prstGeom prst="rect">
              <a:avLst/>
            </a:prstGeom>
            <a:noFill/>
          </p:spPr>
          <p:txBody>
            <a:bodyPr wrap="square" rtlCol="0">
              <a:spAutoFit/>
            </a:bodyPr>
            <a:lstStyle/>
            <a:p>
              <a:r>
                <a:rPr lang="en-US" sz="12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Remained significant even when this outlier was removed</a:t>
              </a:r>
            </a:p>
          </p:txBody>
        </p:sp>
        <p:sp>
          <p:nvSpPr>
            <p:cNvPr id="7" name="Oval 6"/>
            <p:cNvSpPr/>
            <p:nvPr/>
          </p:nvSpPr>
          <p:spPr>
            <a:xfrm>
              <a:off x="6324601" y="1205499"/>
              <a:ext cx="304800" cy="323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4586750" y="1362901"/>
            <a:ext cx="1045479" cy="553998"/>
          </a:xfrm>
          <a:prstGeom prst="rect">
            <a:avLst/>
          </a:prstGeom>
          <a:noFill/>
        </p:spPr>
        <p:txBody>
          <a:bodyPr wrap="none" rtlCol="0">
            <a:spAutoFit/>
          </a:bodyPr>
          <a:lstStyle/>
          <a:p>
            <a:r>
              <a:rPr lang="en-US" sz="1000" dirty="0">
                <a:latin typeface="Arial Unicode MS" panose="020B0604020202020204" pitchFamily="34" charset="-128"/>
                <a:ea typeface="Arial Unicode MS" panose="020B0604020202020204" pitchFamily="34" charset="-128"/>
                <a:cs typeface="Arial Unicode MS" panose="020B0604020202020204" pitchFamily="34" charset="-128"/>
              </a:rPr>
              <a:t>ANOVA</a:t>
            </a:r>
          </a:p>
          <a:p>
            <a:r>
              <a:rPr lang="en-US" sz="1000" dirty="0">
                <a:latin typeface="Arial Unicode MS" panose="020B0604020202020204" pitchFamily="34" charset="-128"/>
                <a:ea typeface="Arial Unicode MS" panose="020B0604020202020204" pitchFamily="34" charset="-128"/>
                <a:cs typeface="Arial Unicode MS" panose="020B0604020202020204" pitchFamily="34" charset="-128"/>
              </a:rPr>
              <a:t>F ratio= 2.5146</a:t>
            </a:r>
          </a:p>
          <a:p>
            <a:r>
              <a:rPr lang="en-US" sz="1000" dirty="0">
                <a:latin typeface="Arial Unicode MS" panose="020B0604020202020204" pitchFamily="34" charset="-128"/>
                <a:ea typeface="Arial Unicode MS" panose="020B0604020202020204" pitchFamily="34" charset="-128"/>
                <a:cs typeface="Arial Unicode MS" panose="020B0604020202020204" pitchFamily="34" charset="-128"/>
              </a:rPr>
              <a:t>p = 0.0930</a:t>
            </a:r>
          </a:p>
        </p:txBody>
      </p:sp>
    </p:spTree>
    <p:extLst>
      <p:ext uri="{BB962C8B-B14F-4D97-AF65-F5344CB8AC3E}">
        <p14:creationId xmlns:p14="http://schemas.microsoft.com/office/powerpoint/2010/main" val="422875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Weather Exposure</a:t>
            </a:r>
          </a:p>
        </p:txBody>
      </p:sp>
      <p:sp>
        <p:nvSpPr>
          <p:cNvPr id="3" name="Content Placeholder 2"/>
          <p:cNvSpPr>
            <a:spLocks noGrp="1"/>
          </p:cNvSpPr>
          <p:nvPr>
            <p:ph idx="1"/>
          </p:nvPr>
        </p:nvSpPr>
        <p:spPr/>
        <p:txBody>
          <a:bodyPr anchor="t">
            <a:normAutofit/>
          </a:bodyPr>
          <a:lstStyle/>
          <a:p>
            <a:r>
              <a:rPr lang="en-US" dirty="0"/>
              <a:t>Can occur throughout life-cycle</a:t>
            </a:r>
          </a:p>
          <a:p>
            <a:pPr indent="-283210"/>
            <a:r>
              <a:rPr lang="en-US" dirty="0"/>
              <a:t>Potentially high-risk periods</a:t>
            </a:r>
          </a:p>
          <a:p>
            <a:pPr indent="-283210"/>
            <a:r>
              <a:rPr lang="en-US" dirty="0"/>
              <a:t>Sub-lethal impacts</a:t>
            </a:r>
          </a:p>
          <a:p>
            <a:pPr lvl="1" indent="-237490"/>
            <a:r>
              <a:rPr lang="en-US" dirty="0"/>
              <a:t>Developmental</a:t>
            </a:r>
          </a:p>
          <a:p>
            <a:pPr lvl="1" indent="-237490"/>
            <a:r>
              <a:rPr lang="en-US" dirty="0"/>
              <a:t>Behavioral</a:t>
            </a:r>
          </a:p>
          <a:p>
            <a:pPr lvl="1" indent="-237490"/>
            <a:endParaRPr lang="en-US" dirty="0"/>
          </a:p>
        </p:txBody>
      </p:sp>
    </p:spTree>
    <p:extLst>
      <p:ext uri="{BB962C8B-B14F-4D97-AF65-F5344CB8AC3E}">
        <p14:creationId xmlns:p14="http://schemas.microsoft.com/office/powerpoint/2010/main" val="2523956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415600" y="458173"/>
            <a:ext cx="11360800" cy="763600"/>
          </a:xfrm>
          <a:prstGeom prst="rect">
            <a:avLst/>
          </a:prstGeom>
        </p:spPr>
        <p:txBody>
          <a:bodyPr spcFirstLastPara="1" wrap="square" lIns="121900" tIns="121900" rIns="121900" bIns="121900" anchor="t" anchorCtr="0">
            <a:noAutofit/>
          </a:bodyPr>
          <a:lstStyle/>
          <a:p>
            <a:r>
              <a:rPr lang="en"/>
              <a:t>Avian adaptations to increasing aridity</a:t>
            </a:r>
            <a:endParaRPr/>
          </a:p>
        </p:txBody>
      </p:sp>
      <p:pic>
        <p:nvPicPr>
          <p:cNvPr id="78" name="Google Shape;78;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 y="3293807"/>
            <a:ext cx="4108167" cy="3394967"/>
          </a:xfrm>
          <a:prstGeom prst="rect">
            <a:avLst/>
          </a:prstGeom>
          <a:noFill/>
          <a:ln w="9525" cap="flat" cmpd="sng">
            <a:solidFill>
              <a:srgbClr val="000000"/>
            </a:solidFill>
            <a:prstDash val="solid"/>
            <a:round/>
            <a:headEnd type="none" w="sm" len="sm"/>
            <a:tailEnd type="none" w="sm" len="sm"/>
          </a:ln>
        </p:spPr>
      </p:pic>
      <p:pic>
        <p:nvPicPr>
          <p:cNvPr id="79" name="Google Shape;79;p16"/>
          <p:cNvPicPr preferRelativeResize="0"/>
          <p:nvPr/>
        </p:nvPicPr>
        <p:blipFill>
          <a:blip r:embed="rId4">
            <a:alphaModFix/>
          </a:blip>
          <a:stretch>
            <a:fillRect/>
          </a:stretch>
        </p:blipFill>
        <p:spPr>
          <a:xfrm>
            <a:off x="7394700" y="2908416"/>
            <a:ext cx="4697901" cy="3780367"/>
          </a:xfrm>
          <a:prstGeom prst="rect">
            <a:avLst/>
          </a:prstGeom>
          <a:noFill/>
          <a:ln w="9525" cap="flat" cmpd="sng">
            <a:solidFill>
              <a:srgbClr val="000000"/>
            </a:solidFill>
            <a:prstDash val="solid"/>
            <a:round/>
            <a:headEnd type="none" w="sm" len="sm"/>
            <a:tailEnd type="none" w="sm" len="sm"/>
          </a:ln>
        </p:spPr>
      </p:pic>
      <p:pic>
        <p:nvPicPr>
          <p:cNvPr id="80" name="Google Shape;80;p1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035361" y="1387040"/>
            <a:ext cx="3652499" cy="3202967"/>
          </a:xfrm>
          <a:prstGeom prst="rect">
            <a:avLst/>
          </a:prstGeom>
          <a:noFill/>
          <a:ln w="9525" cap="flat" cmpd="sng">
            <a:solidFill>
              <a:srgbClr val="000000"/>
            </a:solidFill>
            <a:prstDash val="solid"/>
            <a:round/>
            <a:headEnd type="none" w="sm" len="sm"/>
            <a:tailEnd type="none" w="sm" len="sm"/>
          </a:ln>
        </p:spPr>
      </p:pic>
      <p:sp>
        <p:nvSpPr>
          <p:cNvPr id="81" name="Google Shape;81;p16"/>
          <p:cNvSpPr txBox="1"/>
          <p:nvPr/>
        </p:nvSpPr>
        <p:spPr>
          <a:xfrm>
            <a:off x="867798" y="2398229"/>
            <a:ext cx="2915600" cy="530000"/>
          </a:xfrm>
          <a:prstGeom prst="rect">
            <a:avLst/>
          </a:prstGeom>
          <a:noFill/>
          <a:ln>
            <a:noFill/>
          </a:ln>
        </p:spPr>
        <p:txBody>
          <a:bodyPr spcFirstLastPara="1" wrap="square" lIns="121900" tIns="121900" rIns="121900" bIns="121900" anchor="t" anchorCtr="0">
            <a:noAutofit/>
          </a:bodyPr>
          <a:lstStyle/>
          <a:p>
            <a:r>
              <a:rPr lang="en" sz="2400" b="1"/>
              <a:t>Panting and shade use</a:t>
            </a:r>
            <a:endParaRPr sz="2400" b="1"/>
          </a:p>
        </p:txBody>
      </p:sp>
      <p:sp>
        <p:nvSpPr>
          <p:cNvPr id="82" name="Google Shape;82;p16"/>
          <p:cNvSpPr txBox="1"/>
          <p:nvPr/>
        </p:nvSpPr>
        <p:spPr>
          <a:xfrm>
            <a:off x="4257200" y="4669241"/>
            <a:ext cx="2915600" cy="530000"/>
          </a:xfrm>
          <a:prstGeom prst="rect">
            <a:avLst/>
          </a:prstGeom>
          <a:noFill/>
          <a:ln>
            <a:noFill/>
          </a:ln>
        </p:spPr>
        <p:txBody>
          <a:bodyPr spcFirstLastPara="1" wrap="square" lIns="121900" tIns="121900" rIns="121900" bIns="121900" anchor="t" anchorCtr="0">
            <a:noAutofit/>
          </a:bodyPr>
          <a:lstStyle/>
          <a:p>
            <a:r>
              <a:rPr lang="en" sz="2400" b="1"/>
              <a:t>Radiative heat loss</a:t>
            </a:r>
            <a:endParaRPr sz="2400" b="1"/>
          </a:p>
        </p:txBody>
      </p:sp>
      <p:sp>
        <p:nvSpPr>
          <p:cNvPr id="83" name="Google Shape;83;p16"/>
          <p:cNvSpPr txBox="1"/>
          <p:nvPr/>
        </p:nvSpPr>
        <p:spPr>
          <a:xfrm>
            <a:off x="7978919" y="1996452"/>
            <a:ext cx="4175200" cy="530000"/>
          </a:xfrm>
          <a:prstGeom prst="rect">
            <a:avLst/>
          </a:prstGeom>
          <a:noFill/>
          <a:ln>
            <a:noFill/>
          </a:ln>
        </p:spPr>
        <p:txBody>
          <a:bodyPr spcFirstLastPara="1" wrap="square" lIns="121900" tIns="121900" rIns="121900" bIns="121900" anchor="t" anchorCtr="0">
            <a:noAutofit/>
          </a:bodyPr>
          <a:lstStyle/>
          <a:p>
            <a:r>
              <a:rPr lang="en" sz="2400" b="1"/>
              <a:t>Larger beaks with vascularization</a:t>
            </a:r>
            <a:endParaRPr sz="2400"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spcBef>
                <a:spcPts val="0"/>
              </a:spcBef>
            </a:pPr>
            <a:r>
              <a:rPr lang="en" sz="3600"/>
              <a:t>Beak morphology and thermoregulation </a:t>
            </a:r>
            <a:r>
              <a:rPr lang="en" sz="2400"/>
              <a:t>(Tattersal et al. 2017)</a:t>
            </a:r>
            <a:endParaRPr sz="2400"/>
          </a:p>
        </p:txBody>
      </p:sp>
      <p:pic>
        <p:nvPicPr>
          <p:cNvPr id="164" name="Google Shape;164;p26"/>
          <p:cNvPicPr preferRelativeResize="0"/>
          <p:nvPr/>
        </p:nvPicPr>
        <p:blipFill>
          <a:blip r:embed="rId3">
            <a:alphaModFix/>
          </a:blip>
          <a:stretch>
            <a:fillRect/>
          </a:stretch>
        </p:blipFill>
        <p:spPr>
          <a:xfrm>
            <a:off x="170067" y="1527033"/>
            <a:ext cx="5128533" cy="5099067"/>
          </a:xfrm>
          <a:prstGeom prst="rect">
            <a:avLst/>
          </a:prstGeom>
          <a:noFill/>
          <a:ln w="9525" cap="flat" cmpd="sng">
            <a:solidFill>
              <a:srgbClr val="000000"/>
            </a:solidFill>
            <a:prstDash val="solid"/>
            <a:round/>
            <a:headEnd type="none" w="sm" len="sm"/>
            <a:tailEnd type="none" w="sm" len="sm"/>
          </a:ln>
        </p:spPr>
      </p:pic>
      <p:pic>
        <p:nvPicPr>
          <p:cNvPr id="165" name="Google Shape;165;p26"/>
          <p:cNvPicPr preferRelativeResize="0"/>
          <p:nvPr/>
        </p:nvPicPr>
        <p:blipFill>
          <a:blip r:embed="rId4">
            <a:alphaModFix/>
          </a:blip>
          <a:stretch>
            <a:fillRect/>
          </a:stretch>
        </p:blipFill>
        <p:spPr>
          <a:xfrm>
            <a:off x="5501801" y="1560167"/>
            <a:ext cx="5392148" cy="5065933"/>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spcBef>
                <a:spcPts val="0"/>
              </a:spcBef>
            </a:pPr>
            <a:r>
              <a:rPr lang="en" dirty="0"/>
              <a:t>The beak is a multi-tool!</a:t>
            </a:r>
            <a:endParaRPr dirty="0"/>
          </a:p>
        </p:txBody>
      </p:sp>
      <p:pic>
        <p:nvPicPr>
          <p:cNvPr id="89" name="Google Shape;89;p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11601" y="2299867"/>
            <a:ext cx="3769633" cy="2258267"/>
          </a:xfrm>
          <a:prstGeom prst="rect">
            <a:avLst/>
          </a:prstGeom>
          <a:noFill/>
          <a:ln>
            <a:noFill/>
          </a:ln>
        </p:spPr>
      </p:pic>
      <p:cxnSp>
        <p:nvCxnSpPr>
          <p:cNvPr id="90" name="Google Shape;90;p17"/>
          <p:cNvCxnSpPr>
            <a:stCxn id="89" idx="1"/>
            <a:endCxn id="91" idx="3"/>
          </p:cNvCxnSpPr>
          <p:nvPr/>
        </p:nvCxnSpPr>
        <p:spPr>
          <a:xfrm flipH="1">
            <a:off x="3836800" y="3429000"/>
            <a:ext cx="1174800" cy="551600"/>
          </a:xfrm>
          <a:prstGeom prst="straightConnector1">
            <a:avLst/>
          </a:prstGeom>
          <a:noFill/>
          <a:ln w="38100" cap="flat" cmpd="sng">
            <a:solidFill>
              <a:schemeClr val="dk2"/>
            </a:solidFill>
            <a:prstDash val="solid"/>
            <a:round/>
            <a:headEnd type="none" w="med" len="med"/>
            <a:tailEnd type="triangle" w="med" len="med"/>
          </a:ln>
        </p:spPr>
      </p:cxnSp>
      <p:cxnSp>
        <p:nvCxnSpPr>
          <p:cNvPr id="92" name="Google Shape;92;p17"/>
          <p:cNvCxnSpPr>
            <a:endCxn id="93" idx="1"/>
          </p:cNvCxnSpPr>
          <p:nvPr/>
        </p:nvCxnSpPr>
        <p:spPr>
          <a:xfrm rot="10800000" flipH="1">
            <a:off x="7359267" y="1603433"/>
            <a:ext cx="1243600" cy="867600"/>
          </a:xfrm>
          <a:prstGeom prst="straightConnector1">
            <a:avLst/>
          </a:prstGeom>
          <a:noFill/>
          <a:ln w="38100" cap="flat" cmpd="sng">
            <a:solidFill>
              <a:schemeClr val="dk2"/>
            </a:solidFill>
            <a:prstDash val="solid"/>
            <a:round/>
            <a:headEnd type="none" w="med" len="med"/>
            <a:tailEnd type="triangle" w="med" len="med"/>
          </a:ln>
        </p:spPr>
      </p:cxnSp>
      <p:cxnSp>
        <p:nvCxnSpPr>
          <p:cNvPr id="94" name="Google Shape;94;p17"/>
          <p:cNvCxnSpPr>
            <a:endCxn id="95" idx="1"/>
          </p:cNvCxnSpPr>
          <p:nvPr/>
        </p:nvCxnSpPr>
        <p:spPr>
          <a:xfrm>
            <a:off x="8326367" y="4215780"/>
            <a:ext cx="1629600" cy="773200"/>
          </a:xfrm>
          <a:prstGeom prst="straightConnector1">
            <a:avLst/>
          </a:prstGeom>
          <a:noFill/>
          <a:ln w="38100" cap="flat" cmpd="sng">
            <a:solidFill>
              <a:schemeClr val="dk2"/>
            </a:solidFill>
            <a:prstDash val="solid"/>
            <a:round/>
            <a:headEnd type="none" w="med" len="med"/>
            <a:tailEnd type="triangle" w="med" len="med"/>
          </a:ln>
        </p:spPr>
      </p:cxnSp>
      <p:pic>
        <p:nvPicPr>
          <p:cNvPr id="93" name="Google Shape;93;p1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602867" y="474300"/>
            <a:ext cx="3294067" cy="2258267"/>
          </a:xfrm>
          <a:prstGeom prst="rect">
            <a:avLst/>
          </a:prstGeom>
          <a:noFill/>
          <a:ln w="9525" cap="flat" cmpd="sng">
            <a:solidFill>
              <a:srgbClr val="000000"/>
            </a:solidFill>
            <a:prstDash val="solid"/>
            <a:round/>
            <a:headEnd type="none" w="sm" len="sm"/>
            <a:tailEnd type="none" w="sm" len="sm"/>
          </a:ln>
        </p:spPr>
      </p:pic>
      <p:pic>
        <p:nvPicPr>
          <p:cNvPr id="95" name="Google Shape;95;p1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955967" y="3653530"/>
            <a:ext cx="2136733" cy="2670901"/>
          </a:xfrm>
          <a:prstGeom prst="rect">
            <a:avLst/>
          </a:prstGeom>
          <a:noFill/>
          <a:ln w="9525" cap="flat" cmpd="sng">
            <a:solidFill>
              <a:srgbClr val="000000"/>
            </a:solidFill>
            <a:prstDash val="solid"/>
            <a:round/>
            <a:headEnd type="none" w="sm" len="sm"/>
            <a:tailEnd type="none" w="sm" len="sm"/>
          </a:ln>
        </p:spPr>
      </p:pic>
      <p:pic>
        <p:nvPicPr>
          <p:cNvPr id="91" name="Google Shape;91;p1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15600" y="2732554"/>
            <a:ext cx="3421265" cy="2495767"/>
          </a:xfrm>
          <a:prstGeom prst="rect">
            <a:avLst/>
          </a:prstGeom>
          <a:noFill/>
          <a:ln w="9525" cap="flat" cmpd="sng">
            <a:solidFill>
              <a:srgbClr val="000000"/>
            </a:solidFill>
            <a:prstDash val="solid"/>
            <a:round/>
            <a:headEnd type="none" w="sm" len="sm"/>
            <a:tailEnd type="none" w="sm" len="sm"/>
          </a:ln>
        </p:spPr>
      </p:pic>
      <p:sp>
        <p:nvSpPr>
          <p:cNvPr id="96" name="Google Shape;96;p17"/>
          <p:cNvSpPr txBox="1"/>
          <p:nvPr/>
        </p:nvSpPr>
        <p:spPr>
          <a:xfrm>
            <a:off x="9133600" y="2799367"/>
            <a:ext cx="2642800" cy="500800"/>
          </a:xfrm>
          <a:prstGeom prst="rect">
            <a:avLst/>
          </a:prstGeom>
          <a:noFill/>
          <a:ln>
            <a:noFill/>
          </a:ln>
        </p:spPr>
        <p:txBody>
          <a:bodyPr spcFirstLastPara="1" wrap="square" lIns="121900" tIns="121900" rIns="121900" bIns="121900" anchor="t" anchorCtr="0">
            <a:noAutofit/>
          </a:bodyPr>
          <a:lstStyle/>
          <a:p>
            <a:pPr algn="ctr"/>
            <a:r>
              <a:rPr lang="en" sz="2400" b="1"/>
              <a:t>Foraging</a:t>
            </a:r>
            <a:endParaRPr sz="2400" b="1"/>
          </a:p>
        </p:txBody>
      </p:sp>
      <p:sp>
        <p:nvSpPr>
          <p:cNvPr id="97" name="Google Shape;97;p17"/>
          <p:cNvSpPr txBox="1"/>
          <p:nvPr/>
        </p:nvSpPr>
        <p:spPr>
          <a:xfrm>
            <a:off x="9549200" y="6324433"/>
            <a:ext cx="2642800" cy="500800"/>
          </a:xfrm>
          <a:prstGeom prst="rect">
            <a:avLst/>
          </a:prstGeom>
          <a:noFill/>
          <a:ln>
            <a:noFill/>
          </a:ln>
        </p:spPr>
        <p:txBody>
          <a:bodyPr spcFirstLastPara="1" wrap="square" lIns="121900" tIns="121900" rIns="121900" bIns="121900" anchor="t" anchorCtr="0">
            <a:noAutofit/>
          </a:bodyPr>
          <a:lstStyle/>
          <a:p>
            <a:pPr algn="ctr"/>
            <a:r>
              <a:rPr lang="en" sz="2400" b="1"/>
              <a:t>Singing</a:t>
            </a:r>
            <a:endParaRPr sz="2400" b="1"/>
          </a:p>
        </p:txBody>
      </p:sp>
      <p:sp>
        <p:nvSpPr>
          <p:cNvPr id="98" name="Google Shape;98;p17"/>
          <p:cNvSpPr txBox="1"/>
          <p:nvPr/>
        </p:nvSpPr>
        <p:spPr>
          <a:xfrm>
            <a:off x="804833" y="5347800"/>
            <a:ext cx="2962348" cy="500800"/>
          </a:xfrm>
          <a:prstGeom prst="rect">
            <a:avLst/>
          </a:prstGeom>
          <a:noFill/>
          <a:ln>
            <a:noFill/>
          </a:ln>
        </p:spPr>
        <p:txBody>
          <a:bodyPr spcFirstLastPara="1" wrap="square" lIns="121900" tIns="121900" rIns="121900" bIns="121900" anchor="t" anchorCtr="0">
            <a:noAutofit/>
          </a:bodyPr>
          <a:lstStyle/>
          <a:p>
            <a:pPr algn="ctr"/>
            <a:r>
              <a:rPr lang="en" sz="2400" b="1"/>
              <a:t>Thermoregulation</a:t>
            </a:r>
            <a:endParaRPr sz="2400"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2467" y="1085833"/>
            <a:ext cx="3744000" cy="1007600"/>
          </a:xfrm>
          <a:prstGeom prst="rect">
            <a:avLst/>
          </a:prstGeom>
        </p:spPr>
        <p:txBody>
          <a:bodyPr spcFirstLastPara="1" wrap="square" lIns="121900" tIns="121900" rIns="121900" bIns="121900" anchor="b" anchorCtr="0">
            <a:noAutofit/>
          </a:bodyPr>
          <a:lstStyle/>
          <a:p>
            <a:pPr algn="ctr"/>
            <a:r>
              <a:rPr lang="en" sz="3733"/>
              <a:t>Bird song in arid environments</a:t>
            </a:r>
            <a:endParaRPr>
              <a:solidFill>
                <a:srgbClr val="666666"/>
              </a:solidFill>
            </a:endParaRPr>
          </a:p>
        </p:txBody>
      </p:sp>
      <p:pic>
        <p:nvPicPr>
          <p:cNvPr id="116" name="Google Shape;116;p20"/>
          <p:cNvPicPr preferRelativeResize="0"/>
          <p:nvPr/>
        </p:nvPicPr>
        <p:blipFill>
          <a:blip r:embed="rId3">
            <a:alphaModFix/>
          </a:blip>
          <a:stretch>
            <a:fillRect/>
          </a:stretch>
        </p:blipFill>
        <p:spPr>
          <a:xfrm>
            <a:off x="5380014" y="1"/>
            <a:ext cx="6811972" cy="6857999"/>
          </a:xfrm>
          <a:prstGeom prst="rect">
            <a:avLst/>
          </a:prstGeom>
          <a:noFill/>
          <a:ln>
            <a:noFill/>
          </a:ln>
        </p:spPr>
      </p:pic>
      <p:sp>
        <p:nvSpPr>
          <p:cNvPr id="117" name="Google Shape;117;p20"/>
          <p:cNvSpPr txBox="1"/>
          <p:nvPr/>
        </p:nvSpPr>
        <p:spPr>
          <a:xfrm>
            <a:off x="11026200" y="75600"/>
            <a:ext cx="1129200" cy="266800"/>
          </a:xfrm>
          <a:prstGeom prst="rect">
            <a:avLst/>
          </a:prstGeom>
          <a:noFill/>
          <a:ln>
            <a:noFill/>
          </a:ln>
        </p:spPr>
        <p:txBody>
          <a:bodyPr spcFirstLastPara="1" wrap="square" lIns="121900" tIns="121900" rIns="121900" bIns="121900" anchor="t" anchorCtr="0">
            <a:noAutofit/>
          </a:bodyPr>
          <a:lstStyle/>
          <a:p>
            <a:r>
              <a:rPr lang="en" sz="1333"/>
              <a:t>Horton et al. 2015</a:t>
            </a:r>
            <a:endParaRPr sz="1333"/>
          </a:p>
        </p:txBody>
      </p:sp>
      <p:sp>
        <p:nvSpPr>
          <p:cNvPr id="118" name="Google Shape;118;p20"/>
          <p:cNvSpPr txBox="1">
            <a:spLocks noGrp="1"/>
          </p:cNvSpPr>
          <p:nvPr>
            <p:ph type="body" idx="1"/>
          </p:nvPr>
        </p:nvSpPr>
        <p:spPr>
          <a:xfrm>
            <a:off x="1221950" y="2265333"/>
            <a:ext cx="3633387" cy="4239200"/>
          </a:xfrm>
          <a:prstGeom prst="rect">
            <a:avLst/>
          </a:prstGeom>
        </p:spPr>
        <p:txBody>
          <a:bodyPr spcFirstLastPara="1" wrap="square" lIns="121900" tIns="121900" rIns="121900" bIns="121900" anchor="t" anchorCtr="0">
            <a:noAutofit/>
          </a:bodyPr>
          <a:lstStyle/>
          <a:p>
            <a:pPr marL="608965" indent="-456565">
              <a:buClr>
                <a:srgbClr val="666666"/>
              </a:buClr>
              <a:buSzPts val="1800"/>
            </a:pPr>
            <a:r>
              <a:rPr lang="en" sz="2400" dirty="0">
                <a:solidFill>
                  <a:srgbClr val="666666"/>
                </a:solidFill>
              </a:rPr>
              <a:t>High pitch songs attenuate at hot and dry environments (Horton et al. 2015)</a:t>
            </a:r>
            <a:endParaRPr lang="en-US" sz="2400" dirty="0">
              <a:solidFill>
                <a:srgbClr val="666666"/>
              </a:solidFill>
            </a:endParaRPr>
          </a:p>
          <a:p>
            <a:pPr marL="608965" indent="-456565">
              <a:buClr>
                <a:srgbClr val="666666"/>
              </a:buClr>
              <a:buSzPts val="1800"/>
            </a:pPr>
            <a:endParaRPr lang="en" sz="2400" dirty="0">
              <a:solidFill>
                <a:srgbClr val="666666"/>
              </a:solidFill>
            </a:endParaRPr>
          </a:p>
          <a:p>
            <a:pPr marL="608965" indent="-456565">
              <a:buClr>
                <a:srgbClr val="666666"/>
              </a:buClr>
              <a:buSzPts val="1800"/>
            </a:pPr>
            <a:r>
              <a:rPr lang="en" sz="2400" dirty="0">
                <a:solidFill>
                  <a:srgbClr val="666666"/>
                </a:solidFill>
              </a:rPr>
              <a:t>Singing more costly due to evaporative water loss (Ward and Slater 2005)</a:t>
            </a:r>
            <a:endParaRPr sz="2400" dirty="0">
              <a:solidFill>
                <a:srgbClr val="666666"/>
              </a:solidFill>
            </a:endParaRPr>
          </a:p>
          <a:p>
            <a:pPr marL="0" indent="0">
              <a:spcAft>
                <a:spcPts val="2133"/>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415600" y="347560"/>
            <a:ext cx="11360800" cy="763600"/>
          </a:xfrm>
          <a:prstGeom prst="rect">
            <a:avLst/>
          </a:prstGeom>
        </p:spPr>
        <p:txBody>
          <a:bodyPr spcFirstLastPara="1" wrap="square" lIns="121900" tIns="121900" rIns="121900" bIns="121900" anchor="t" anchorCtr="0">
            <a:noAutofit/>
          </a:bodyPr>
          <a:lstStyle/>
          <a:p>
            <a:r>
              <a:rPr lang="en" sz="3600" dirty="0"/>
              <a:t>More aridity, more water loss, poorer sound transmission</a:t>
            </a:r>
            <a:endParaRPr sz="3600" dirty="0"/>
          </a:p>
        </p:txBody>
      </p:sp>
      <p:pic>
        <p:nvPicPr>
          <p:cNvPr id="153" name="Google Shape;153;p25"/>
          <p:cNvPicPr preferRelativeResize="0"/>
          <p:nvPr/>
        </p:nvPicPr>
        <p:blipFill>
          <a:blip r:embed="rId3">
            <a:alphaModFix/>
          </a:blip>
          <a:stretch>
            <a:fillRect/>
          </a:stretch>
        </p:blipFill>
        <p:spPr>
          <a:xfrm>
            <a:off x="2577851" y="1355433"/>
            <a:ext cx="7036293" cy="5094632"/>
          </a:xfrm>
          <a:prstGeom prst="rect">
            <a:avLst/>
          </a:prstGeom>
          <a:noFill/>
          <a:ln>
            <a:noFill/>
          </a:ln>
        </p:spPr>
      </p:pic>
      <p:pic>
        <p:nvPicPr>
          <p:cNvPr id="154" name="Google Shape;154;p25"/>
          <p:cNvPicPr preferRelativeResize="0"/>
          <p:nvPr/>
        </p:nvPicPr>
        <p:blipFill>
          <a:blip r:embed="rId4">
            <a:alphaModFix/>
          </a:blip>
          <a:stretch>
            <a:fillRect/>
          </a:stretch>
        </p:blipFill>
        <p:spPr>
          <a:xfrm>
            <a:off x="9643598" y="2068519"/>
            <a:ext cx="774700" cy="3868993"/>
          </a:xfrm>
          <a:prstGeom prst="rect">
            <a:avLst/>
          </a:prstGeom>
          <a:noFill/>
          <a:ln>
            <a:noFill/>
          </a:ln>
        </p:spPr>
      </p:pic>
      <p:cxnSp>
        <p:nvCxnSpPr>
          <p:cNvPr id="155" name="Google Shape;155;p25"/>
          <p:cNvCxnSpPr/>
          <p:nvPr/>
        </p:nvCxnSpPr>
        <p:spPr>
          <a:xfrm flipH="1" flipV="1">
            <a:off x="10607967" y="2159118"/>
            <a:ext cx="71271" cy="3665580"/>
          </a:xfrm>
          <a:prstGeom prst="straightConnector1">
            <a:avLst/>
          </a:prstGeom>
          <a:noFill/>
          <a:ln w="28575" cap="flat" cmpd="sng">
            <a:solidFill>
              <a:schemeClr val="dk2"/>
            </a:solidFill>
            <a:prstDash val="solid"/>
            <a:round/>
            <a:headEnd type="none" w="med" len="med"/>
            <a:tailEnd type="triangle" w="med" len="med"/>
          </a:ln>
        </p:spPr>
      </p:cxnSp>
      <p:sp>
        <p:nvSpPr>
          <p:cNvPr id="156" name="Google Shape;156;p25"/>
          <p:cNvSpPr txBox="1"/>
          <p:nvPr/>
        </p:nvSpPr>
        <p:spPr>
          <a:xfrm rot="-5400000">
            <a:off x="9939116" y="2689382"/>
            <a:ext cx="1994787" cy="584400"/>
          </a:xfrm>
          <a:prstGeom prst="rect">
            <a:avLst/>
          </a:prstGeom>
          <a:noFill/>
          <a:ln>
            <a:noFill/>
          </a:ln>
        </p:spPr>
        <p:txBody>
          <a:bodyPr spcFirstLastPara="1" wrap="square" lIns="121900" tIns="121900" rIns="121900" bIns="121900" anchor="t" anchorCtr="0">
            <a:noAutofit/>
          </a:bodyPr>
          <a:lstStyle/>
          <a:p>
            <a:pPr algn="ctr"/>
            <a:r>
              <a:rPr lang="en" sz="2400" b="1" dirty="0"/>
              <a:t>Evaporative water loss</a:t>
            </a:r>
            <a:endParaRPr lang="en-US" sz="2400" b="1" dirty="0"/>
          </a:p>
        </p:txBody>
      </p:sp>
      <p:sp>
        <p:nvSpPr>
          <p:cNvPr id="157" name="Google Shape;157;p25"/>
          <p:cNvSpPr txBox="1"/>
          <p:nvPr/>
        </p:nvSpPr>
        <p:spPr>
          <a:xfrm>
            <a:off x="2959200" y="6273600"/>
            <a:ext cx="6273600" cy="584400"/>
          </a:xfrm>
          <a:prstGeom prst="rect">
            <a:avLst/>
          </a:prstGeom>
          <a:noFill/>
          <a:ln>
            <a:noFill/>
          </a:ln>
        </p:spPr>
        <p:txBody>
          <a:bodyPr spcFirstLastPara="1" wrap="square" lIns="121900" tIns="121900" rIns="121900" bIns="121900" anchor="t" anchorCtr="0">
            <a:noAutofit/>
          </a:bodyPr>
          <a:lstStyle/>
          <a:p>
            <a:pPr algn="ctr"/>
            <a:r>
              <a:rPr lang="en" sz="3200" b="1"/>
              <a:t>Relative Humidity (%)</a:t>
            </a:r>
            <a:endParaRPr sz="3200" b="1"/>
          </a:p>
        </p:txBody>
      </p:sp>
      <p:sp>
        <p:nvSpPr>
          <p:cNvPr id="158" name="Google Shape;158;p25"/>
          <p:cNvSpPr txBox="1"/>
          <p:nvPr/>
        </p:nvSpPr>
        <p:spPr>
          <a:xfrm rot="-5400000">
            <a:off x="-713633" y="3612084"/>
            <a:ext cx="6273600" cy="584400"/>
          </a:xfrm>
          <a:prstGeom prst="rect">
            <a:avLst/>
          </a:prstGeom>
          <a:noFill/>
          <a:ln>
            <a:noFill/>
          </a:ln>
        </p:spPr>
        <p:txBody>
          <a:bodyPr spcFirstLastPara="1" wrap="square" lIns="121900" tIns="121900" rIns="121900" bIns="121900" anchor="t" anchorCtr="0">
            <a:noAutofit/>
          </a:bodyPr>
          <a:lstStyle/>
          <a:p>
            <a:pPr algn="ctr"/>
            <a:r>
              <a:rPr lang="en" sz="3200" b="1"/>
              <a:t>Temperature (C)</a:t>
            </a:r>
            <a:endParaRPr sz="3200" b="1"/>
          </a:p>
        </p:txBody>
      </p:sp>
      <p:sp>
        <p:nvSpPr>
          <p:cNvPr id="3" name="Google Shape;127;p21">
            <a:extLst>
              <a:ext uri="{FF2B5EF4-FFF2-40B4-BE49-F238E27FC236}">
                <a16:creationId xmlns:a16="http://schemas.microsoft.com/office/drawing/2014/main" id="{BE6D8B8D-B937-49A2-8226-288D4CE15C3B}"/>
              </a:ext>
            </a:extLst>
          </p:cNvPr>
          <p:cNvSpPr txBox="1"/>
          <p:nvPr/>
        </p:nvSpPr>
        <p:spPr>
          <a:xfrm rot="16200000">
            <a:off x="10007010" y="4643227"/>
            <a:ext cx="2093109" cy="608980"/>
          </a:xfrm>
          <a:prstGeom prst="rect">
            <a:avLst/>
          </a:prstGeom>
          <a:noFill/>
          <a:ln>
            <a:noFill/>
          </a:ln>
        </p:spPr>
        <p:txBody>
          <a:bodyPr spcFirstLastPara="1" wrap="square" lIns="121900" tIns="121900" rIns="121900" bIns="121900" anchor="t" anchorCtr="0">
            <a:noAutofit/>
          </a:bodyPr>
          <a:lstStyle/>
          <a:p>
            <a:r>
              <a:rPr lang="en" sz="2400" b="1" dirty="0"/>
              <a:t>Attenuation</a:t>
            </a:r>
            <a:endParaRPr sz="2400" b="1" dirty="0"/>
          </a:p>
        </p:txBody>
      </p:sp>
      <p:pic>
        <p:nvPicPr>
          <p:cNvPr id="5" name="Google Shape;124;p21" descr="A close up of a flag&#10;&#10;Description automatically generated">
            <a:extLst>
              <a:ext uri="{FF2B5EF4-FFF2-40B4-BE49-F238E27FC236}">
                <a16:creationId xmlns:a16="http://schemas.microsoft.com/office/drawing/2014/main" id="{28F1677F-C3B8-4D11-9324-892C4873F72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86786" y="1356967"/>
            <a:ext cx="6827541" cy="49150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How?</a:t>
            </a:r>
            <a:endParaRPr/>
          </a:p>
        </p:txBody>
      </p:sp>
      <p:sp>
        <p:nvSpPr>
          <p:cNvPr id="188" name="Google Shape;188;p29"/>
          <p:cNvSpPr txBox="1">
            <a:spLocks noGrp="1"/>
          </p:cNvSpPr>
          <p:nvPr>
            <p:ph type="body" idx="1"/>
          </p:nvPr>
        </p:nvSpPr>
        <p:spPr>
          <a:xfrm>
            <a:off x="415600" y="2409246"/>
            <a:ext cx="4604400" cy="4555200"/>
          </a:xfrm>
          <a:prstGeom prst="rect">
            <a:avLst/>
          </a:prstGeom>
        </p:spPr>
        <p:txBody>
          <a:bodyPr spcFirstLastPara="1" wrap="square" lIns="121900" tIns="121900" rIns="121900" bIns="121900" anchor="t" anchorCtr="0">
            <a:noAutofit/>
          </a:bodyPr>
          <a:lstStyle/>
          <a:p>
            <a:pPr marL="0" indent="0">
              <a:buNone/>
            </a:pPr>
            <a:r>
              <a:rPr lang="en" dirty="0"/>
              <a:t>Relate daily song activity to:</a:t>
            </a:r>
            <a:endParaRPr dirty="0"/>
          </a:p>
          <a:p>
            <a:pPr marL="457200" indent="-457200">
              <a:spcBef>
                <a:spcPts val="2133"/>
              </a:spcBef>
            </a:pPr>
            <a:r>
              <a:rPr lang="en" dirty="0"/>
              <a:t>Weather conditions</a:t>
            </a:r>
          </a:p>
          <a:p>
            <a:pPr marL="457200" indent="-457200">
              <a:spcBef>
                <a:spcPts val="2133"/>
              </a:spcBef>
            </a:pPr>
            <a:r>
              <a:rPr lang="en" dirty="0"/>
              <a:t>Supplemental water use</a:t>
            </a:r>
            <a:endParaRPr dirty="0"/>
          </a:p>
        </p:txBody>
      </p:sp>
      <p:pic>
        <p:nvPicPr>
          <p:cNvPr id="189" name="Google Shape;189;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01111" y="900626"/>
            <a:ext cx="3058675" cy="4922917"/>
          </a:xfrm>
          <a:prstGeom prst="rect">
            <a:avLst/>
          </a:prstGeom>
          <a:noFill/>
          <a:ln w="9525" cap="flat" cmpd="sng">
            <a:solidFill>
              <a:srgbClr val="000000"/>
            </a:solidFill>
            <a:prstDash val="solid"/>
            <a:round/>
            <a:headEnd type="none" w="sm" len="sm"/>
            <a:tailEnd type="none" w="sm" len="sm"/>
          </a:ln>
        </p:spPr>
      </p:pic>
      <p:pic>
        <p:nvPicPr>
          <p:cNvPr id="190" name="Google Shape;190;p29"/>
          <p:cNvPicPr preferRelativeResize="0"/>
          <p:nvPr/>
        </p:nvPicPr>
        <p:blipFill>
          <a:blip r:embed="rId4">
            <a:alphaModFix/>
          </a:blip>
          <a:stretch>
            <a:fillRect/>
          </a:stretch>
        </p:blipFill>
        <p:spPr>
          <a:xfrm>
            <a:off x="5494528" y="4183957"/>
            <a:ext cx="2402759" cy="2042652"/>
          </a:xfrm>
          <a:prstGeom prst="rect">
            <a:avLst/>
          </a:prstGeom>
          <a:noFill/>
          <a:ln>
            <a:noFill/>
          </a:ln>
        </p:spPr>
      </p:pic>
      <p:pic>
        <p:nvPicPr>
          <p:cNvPr id="3" name="Picture 2" descr="A picture containing grass, outdoor, sitting, green&#10;&#10;Description automatically generated">
            <a:extLst>
              <a:ext uri="{FF2B5EF4-FFF2-40B4-BE49-F238E27FC236}">
                <a16:creationId xmlns:a16="http://schemas.microsoft.com/office/drawing/2014/main" id="{5272DC76-4A96-411E-B14C-C8F61C914C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42387" y="515579"/>
            <a:ext cx="3056469" cy="333890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Impacts (and our ability to detect those) are likely to vary across species and individuals	</a:t>
            </a:r>
          </a:p>
        </p:txBody>
      </p:sp>
      <p:sp>
        <p:nvSpPr>
          <p:cNvPr id="3" name="Content Placeholder 2"/>
          <p:cNvSpPr>
            <a:spLocks noGrp="1"/>
          </p:cNvSpPr>
          <p:nvPr>
            <p:ph sz="half" idx="1"/>
          </p:nvPr>
        </p:nvSpPr>
        <p:spPr>
          <a:xfrm>
            <a:off x="2743200" y="1676400"/>
            <a:ext cx="3657600" cy="4663440"/>
          </a:xfrm>
        </p:spPr>
        <p:txBody>
          <a:bodyPr/>
          <a:lstStyle/>
          <a:p>
            <a:pPr marL="82296" indent="0">
              <a:buNone/>
            </a:pPr>
            <a:r>
              <a:rPr lang="en-US" dirty="0"/>
              <a:t>Depending on:</a:t>
            </a:r>
          </a:p>
          <a:p>
            <a:pPr lvl="1">
              <a:spcBef>
                <a:spcPts val="600"/>
              </a:spcBef>
            </a:pPr>
            <a:r>
              <a:rPr lang="en-US" dirty="0"/>
              <a:t>Adaptive anatomy or physiology</a:t>
            </a:r>
          </a:p>
          <a:p>
            <a:pPr lvl="1">
              <a:spcBef>
                <a:spcPts val="600"/>
              </a:spcBef>
            </a:pPr>
            <a:endParaRPr lang="en-US" dirty="0"/>
          </a:p>
          <a:p>
            <a:pPr lvl="1">
              <a:spcBef>
                <a:spcPts val="600"/>
              </a:spcBef>
            </a:pPr>
            <a:r>
              <a:rPr lang="en-US" dirty="0"/>
              <a:t>Adaptive behaviors</a:t>
            </a:r>
          </a:p>
          <a:p>
            <a:pPr lvl="1">
              <a:spcBef>
                <a:spcPts val="600"/>
              </a:spcBef>
            </a:pPr>
            <a:endParaRPr lang="en-US" dirty="0"/>
          </a:p>
          <a:p>
            <a:pPr lvl="1">
              <a:spcBef>
                <a:spcPts val="600"/>
              </a:spcBef>
            </a:pPr>
            <a:r>
              <a:rPr lang="en-US" dirty="0"/>
              <a:t>Habitat usage</a:t>
            </a:r>
          </a:p>
          <a:p>
            <a:pPr lvl="1">
              <a:spcBef>
                <a:spcPts val="600"/>
              </a:spcBef>
            </a:pPr>
            <a:endParaRPr lang="en-US" dirty="0"/>
          </a:p>
          <a:p>
            <a:pPr lvl="1">
              <a:spcBef>
                <a:spcPts val="600"/>
              </a:spcBef>
            </a:pPr>
            <a:r>
              <a:rPr lang="en-US" dirty="0"/>
              <a:t>Age &amp; Sex</a:t>
            </a:r>
          </a:p>
          <a:p>
            <a:pPr marL="402336" lvl="1" indent="0">
              <a:buNone/>
            </a:pPr>
            <a:endParaRPr lang="en-US" dirty="0"/>
          </a:p>
          <a:p>
            <a:pPr lvl="1"/>
            <a:endParaRPr lang="en-US" dirty="0"/>
          </a:p>
        </p:txBody>
      </p:sp>
      <p:sp>
        <p:nvSpPr>
          <p:cNvPr id="5" name="Content Placeholder 4"/>
          <p:cNvSpPr>
            <a:spLocks noGrp="1"/>
          </p:cNvSpPr>
          <p:nvPr>
            <p:ph sz="half" idx="2"/>
          </p:nvPr>
        </p:nvSpPr>
        <p:spPr>
          <a:xfrm>
            <a:off x="7181088" y="1676400"/>
            <a:ext cx="3258312" cy="4663440"/>
          </a:xfrm>
        </p:spPr>
        <p:txBody>
          <a:bodyPr/>
          <a:lstStyle/>
          <a:p>
            <a:pPr marL="82296" indent="0">
              <a:buNone/>
            </a:pPr>
            <a:r>
              <a:rPr lang="en-US" dirty="0"/>
              <a:t>For example …</a:t>
            </a:r>
          </a:p>
          <a:p>
            <a:pPr marL="402336" lvl="1" indent="0">
              <a:buClr>
                <a:schemeClr val="bg1"/>
              </a:buClr>
              <a:buNone/>
            </a:pPr>
            <a:r>
              <a:rPr lang="en-US" dirty="0"/>
              <a:t>Thermal tolerance</a:t>
            </a:r>
          </a:p>
          <a:p>
            <a:pPr marL="402336" lvl="1" indent="0">
              <a:buNone/>
            </a:pPr>
            <a:endParaRPr lang="en-US" dirty="0"/>
          </a:p>
          <a:p>
            <a:pPr marL="402336" lvl="1" indent="0">
              <a:buNone/>
            </a:pPr>
            <a:endParaRPr lang="en-US" dirty="0"/>
          </a:p>
          <a:p>
            <a:pPr marL="402336" lvl="1" indent="0">
              <a:buNone/>
            </a:pPr>
            <a:r>
              <a:rPr lang="en-US" dirty="0"/>
              <a:t>Escape or shielding behaviors</a:t>
            </a:r>
          </a:p>
          <a:p>
            <a:pPr marL="402336" lvl="1" indent="0">
              <a:spcBef>
                <a:spcPts val="600"/>
              </a:spcBef>
              <a:buNone/>
            </a:pPr>
            <a:r>
              <a:rPr lang="en-US" dirty="0"/>
              <a:t>Nest / </a:t>
            </a:r>
            <a:r>
              <a:rPr lang="en-US" dirty="0" err="1"/>
              <a:t>refugia</a:t>
            </a:r>
            <a:r>
              <a:rPr lang="en-US" dirty="0"/>
              <a:t> location</a:t>
            </a:r>
          </a:p>
          <a:p>
            <a:pPr marL="402336" lvl="1" indent="0">
              <a:spcBef>
                <a:spcPts val="1200"/>
              </a:spcBef>
              <a:buNone/>
            </a:pPr>
            <a:r>
              <a:rPr lang="en-US" dirty="0"/>
              <a:t>Migratory arrival</a:t>
            </a:r>
          </a:p>
          <a:p>
            <a:pPr marL="402336" lvl="1" indent="0">
              <a:buNone/>
            </a:pPr>
            <a:r>
              <a:rPr lang="en-US" dirty="0"/>
              <a:t>Vulnerable anatomy</a:t>
            </a:r>
          </a:p>
        </p:txBody>
      </p:sp>
      <p:cxnSp>
        <p:nvCxnSpPr>
          <p:cNvPr id="7" name="Straight Arrow Connector 6"/>
          <p:cNvCxnSpPr/>
          <p:nvPr/>
        </p:nvCxnSpPr>
        <p:spPr>
          <a:xfrm>
            <a:off x="6525904" y="2667000"/>
            <a:ext cx="9906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400800" y="3706504"/>
            <a:ext cx="9906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324600" y="4800600"/>
            <a:ext cx="9906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19400" y="2209800"/>
            <a:ext cx="7543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EB228A9-E265-4762-BA04-81F3873116AF}"/>
              </a:ext>
            </a:extLst>
          </p:cNvPr>
          <p:cNvCxnSpPr/>
          <p:nvPr/>
        </p:nvCxnSpPr>
        <p:spPr>
          <a:xfrm>
            <a:off x="6324600" y="5638800"/>
            <a:ext cx="9906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185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325562"/>
          </a:xfrm>
        </p:spPr>
        <p:txBody>
          <a:bodyPr>
            <a:noAutofit/>
          </a:bodyPr>
          <a:lstStyle/>
          <a:p>
            <a:r>
              <a:rPr lang="en-US" sz="4800" dirty="0"/>
              <a:t>Weather Effects on Populations</a:t>
            </a:r>
          </a:p>
        </p:txBody>
      </p:sp>
      <p:sp>
        <p:nvSpPr>
          <p:cNvPr id="6" name="Rectangle 5"/>
          <p:cNvSpPr/>
          <p:nvPr/>
        </p:nvSpPr>
        <p:spPr>
          <a:xfrm>
            <a:off x="3505201" y="1818243"/>
            <a:ext cx="6006519" cy="2296558"/>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5320717" y="3745469"/>
            <a:ext cx="1752600" cy="369332"/>
          </a:xfrm>
          <a:prstGeom prst="rect">
            <a:avLst/>
          </a:prstGeom>
          <a:noFill/>
        </p:spPr>
        <p:txBody>
          <a:bodyPr wrap="square" rtlCol="0">
            <a:spAutoFit/>
          </a:bodyPr>
          <a:lstStyle/>
          <a:p>
            <a:pPr algn="ctr"/>
            <a:r>
              <a:rPr lang="en-US" dirty="0"/>
              <a:t>Selection</a:t>
            </a:r>
          </a:p>
        </p:txBody>
      </p:sp>
      <p:sp>
        <p:nvSpPr>
          <p:cNvPr id="5" name="Rectangle 4"/>
          <p:cNvSpPr/>
          <p:nvPr/>
        </p:nvSpPr>
        <p:spPr>
          <a:xfrm>
            <a:off x="3505201" y="2202763"/>
            <a:ext cx="6006519" cy="1531039"/>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168317" y="3343851"/>
            <a:ext cx="1752600" cy="369332"/>
          </a:xfrm>
          <a:prstGeom prst="rect">
            <a:avLst/>
          </a:prstGeom>
          <a:noFill/>
        </p:spPr>
        <p:txBody>
          <a:bodyPr wrap="square" rtlCol="0">
            <a:spAutoFit/>
          </a:bodyPr>
          <a:lstStyle/>
          <a:p>
            <a:pPr algn="ctr"/>
            <a:r>
              <a:rPr lang="en-US" dirty="0"/>
              <a:t>Tolerance</a:t>
            </a:r>
          </a:p>
        </p:txBody>
      </p:sp>
      <p:sp>
        <p:nvSpPr>
          <p:cNvPr id="4" name="Rectangle 3"/>
          <p:cNvSpPr/>
          <p:nvPr/>
        </p:nvSpPr>
        <p:spPr>
          <a:xfrm>
            <a:off x="3505201" y="2587283"/>
            <a:ext cx="6006519" cy="765519"/>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a:stCxn id="4" idx="1"/>
            <a:endCxn id="4" idx="3"/>
          </p:cNvCxnSpPr>
          <p:nvPr/>
        </p:nvCxnSpPr>
        <p:spPr>
          <a:xfrm>
            <a:off x="3505201" y="2970042"/>
            <a:ext cx="600651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76579" y="2966522"/>
            <a:ext cx="1752600" cy="369332"/>
          </a:xfrm>
          <a:prstGeom prst="rect">
            <a:avLst/>
          </a:prstGeom>
          <a:noFill/>
        </p:spPr>
        <p:txBody>
          <a:bodyPr wrap="square" rtlCol="0">
            <a:spAutoFit/>
          </a:bodyPr>
          <a:lstStyle/>
          <a:p>
            <a:pPr algn="ctr"/>
            <a:r>
              <a:rPr lang="en-US" dirty="0"/>
              <a:t>Comfort</a:t>
            </a:r>
          </a:p>
        </p:txBody>
      </p:sp>
      <p:sp>
        <p:nvSpPr>
          <p:cNvPr id="9" name="Freeform 8"/>
          <p:cNvSpPr/>
          <p:nvPr/>
        </p:nvSpPr>
        <p:spPr>
          <a:xfrm rot="10800000" flipV="1">
            <a:off x="3505199" y="1818243"/>
            <a:ext cx="6006516" cy="2452843"/>
          </a:xfrm>
          <a:custGeom>
            <a:avLst/>
            <a:gdLst>
              <a:gd name="connsiteX0" fmla="*/ 0 w 8037871"/>
              <a:gd name="connsiteY0" fmla="*/ 256317 h 1981949"/>
              <a:gd name="connsiteX1" fmla="*/ 870155 w 8037871"/>
              <a:gd name="connsiteY1" fmla="*/ 1303452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256317 h 1981949"/>
              <a:gd name="connsiteX1" fmla="*/ 691800 w 8037871"/>
              <a:gd name="connsiteY1" fmla="*/ 995160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698399 h 2424031"/>
              <a:gd name="connsiteX1" fmla="*/ 691800 w 8037871"/>
              <a:gd name="connsiteY1" fmla="*/ 1437242 h 2424031"/>
              <a:gd name="connsiteX2" fmla="*/ 1681317 w 8037871"/>
              <a:gd name="connsiteY2" fmla="*/ 550915 h 2424031"/>
              <a:gd name="connsiteX3" fmla="*/ 2344994 w 8037871"/>
              <a:gd name="connsiteY3" fmla="*/ 949122 h 2424031"/>
              <a:gd name="connsiteX4" fmla="*/ 2728452 w 8037871"/>
              <a:gd name="connsiteY4" fmla="*/ 609909 h 2424031"/>
              <a:gd name="connsiteX5" fmla="*/ 3288891 w 8037871"/>
              <a:gd name="connsiteY5" fmla="*/ 2423960 h 2424031"/>
              <a:gd name="connsiteX6" fmla="*/ 3760839 w 8037871"/>
              <a:gd name="connsiteY6" fmla="*/ 536167 h 2424031"/>
              <a:gd name="connsiteX7" fmla="*/ 4218039 w 8037871"/>
              <a:gd name="connsiteY7" fmla="*/ 963870 h 2424031"/>
              <a:gd name="connsiteX8" fmla="*/ 4837471 w 8037871"/>
              <a:gd name="connsiteY8" fmla="*/ 683651 h 2424031"/>
              <a:gd name="connsiteX9" fmla="*/ 5515897 w 8037871"/>
              <a:gd name="connsiteY9" fmla="*/ 1008115 h 2424031"/>
              <a:gd name="connsiteX10" fmla="*/ 6004995 w 8037871"/>
              <a:gd name="connsiteY10" fmla="*/ 7327 h 2424031"/>
              <a:gd name="connsiteX11" fmla="*/ 6400800 w 8037871"/>
              <a:gd name="connsiteY11" fmla="*/ 550915 h 2424031"/>
              <a:gd name="connsiteX12" fmla="*/ 6916994 w 8037871"/>
              <a:gd name="connsiteY12" fmla="*/ 477173 h 2424031"/>
              <a:gd name="connsiteX13" fmla="*/ 7359446 w 8037871"/>
              <a:gd name="connsiteY13" fmla="*/ 801638 h 2424031"/>
              <a:gd name="connsiteX14" fmla="*/ 7624917 w 8037871"/>
              <a:gd name="connsiteY14" fmla="*/ 1539057 h 2424031"/>
              <a:gd name="connsiteX15" fmla="*/ 8037871 w 8037871"/>
              <a:gd name="connsiteY15" fmla="*/ 742644 h 2424031"/>
              <a:gd name="connsiteX0" fmla="*/ 0 w 8037871"/>
              <a:gd name="connsiteY0" fmla="*/ 873113 h 2598745"/>
              <a:gd name="connsiteX1" fmla="*/ 691800 w 8037871"/>
              <a:gd name="connsiteY1" fmla="*/ 1611956 h 2598745"/>
              <a:gd name="connsiteX2" fmla="*/ 1681317 w 8037871"/>
              <a:gd name="connsiteY2" fmla="*/ 725629 h 2598745"/>
              <a:gd name="connsiteX3" fmla="*/ 2344994 w 8037871"/>
              <a:gd name="connsiteY3" fmla="*/ 1123836 h 2598745"/>
              <a:gd name="connsiteX4" fmla="*/ 2728452 w 8037871"/>
              <a:gd name="connsiteY4" fmla="*/ 784623 h 2598745"/>
              <a:gd name="connsiteX5" fmla="*/ 3288891 w 8037871"/>
              <a:gd name="connsiteY5" fmla="*/ 2598674 h 2598745"/>
              <a:gd name="connsiteX6" fmla="*/ 3760839 w 8037871"/>
              <a:gd name="connsiteY6" fmla="*/ 710881 h 2598745"/>
              <a:gd name="connsiteX7" fmla="*/ 4218039 w 8037871"/>
              <a:gd name="connsiteY7" fmla="*/ 1138584 h 2598745"/>
              <a:gd name="connsiteX8" fmla="*/ 4837471 w 8037871"/>
              <a:gd name="connsiteY8" fmla="*/ 858365 h 2598745"/>
              <a:gd name="connsiteX9" fmla="*/ 5515897 w 8037871"/>
              <a:gd name="connsiteY9" fmla="*/ 1182829 h 2598745"/>
              <a:gd name="connsiteX10" fmla="*/ 5915586 w 8037871"/>
              <a:gd name="connsiteY10" fmla="*/ 5874 h 2598745"/>
              <a:gd name="connsiteX11" fmla="*/ 6400800 w 8037871"/>
              <a:gd name="connsiteY11" fmla="*/ 725629 h 2598745"/>
              <a:gd name="connsiteX12" fmla="*/ 6916994 w 8037871"/>
              <a:gd name="connsiteY12" fmla="*/ 651887 h 2598745"/>
              <a:gd name="connsiteX13" fmla="*/ 7359446 w 8037871"/>
              <a:gd name="connsiteY13" fmla="*/ 976352 h 2598745"/>
              <a:gd name="connsiteX14" fmla="*/ 7624917 w 8037871"/>
              <a:gd name="connsiteY14" fmla="*/ 1713771 h 2598745"/>
              <a:gd name="connsiteX15" fmla="*/ 8037871 w 8037871"/>
              <a:gd name="connsiteY15"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33117 w 7346071"/>
              <a:gd name="connsiteY13" fmla="*/ 171377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06135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133764 h 2598745"/>
              <a:gd name="connsiteX14" fmla="*/ 7346071 w 7346071"/>
              <a:gd name="connsiteY14" fmla="*/ 917358 h 2598745"/>
              <a:gd name="connsiteX0" fmla="*/ 0 w 7346071"/>
              <a:gd name="connsiteY0" fmla="*/ 1611956 h 2598737"/>
              <a:gd name="connsiteX1" fmla="*/ 989517 w 7346071"/>
              <a:gd name="connsiteY1" fmla="*/ 725629 h 2598737"/>
              <a:gd name="connsiteX2" fmla="*/ 1653194 w 7346071"/>
              <a:gd name="connsiteY2" fmla="*/ 1123836 h 2598737"/>
              <a:gd name="connsiteX3" fmla="*/ 2053306 w 7346071"/>
              <a:gd name="connsiteY3" fmla="*/ 639797 h 2598737"/>
              <a:gd name="connsiteX4" fmla="*/ 2597091 w 7346071"/>
              <a:gd name="connsiteY4" fmla="*/ 2598674 h 2598737"/>
              <a:gd name="connsiteX5" fmla="*/ 3069039 w 7346071"/>
              <a:gd name="connsiteY5" fmla="*/ 710881 h 2598737"/>
              <a:gd name="connsiteX6" fmla="*/ 3526239 w 7346071"/>
              <a:gd name="connsiteY6" fmla="*/ 1138584 h 2598737"/>
              <a:gd name="connsiteX7" fmla="*/ 4145671 w 7346071"/>
              <a:gd name="connsiteY7" fmla="*/ 858365 h 2598737"/>
              <a:gd name="connsiteX8" fmla="*/ 4824097 w 7346071"/>
              <a:gd name="connsiteY8" fmla="*/ 1182829 h 2598737"/>
              <a:gd name="connsiteX9" fmla="*/ 5223786 w 7346071"/>
              <a:gd name="connsiteY9" fmla="*/ 5874 h 2598737"/>
              <a:gd name="connsiteX10" fmla="*/ 5709000 w 7346071"/>
              <a:gd name="connsiteY10" fmla="*/ 725629 h 2598737"/>
              <a:gd name="connsiteX11" fmla="*/ 6225194 w 7346071"/>
              <a:gd name="connsiteY11" fmla="*/ 651887 h 2598737"/>
              <a:gd name="connsiteX12" fmla="*/ 6667646 w 7346071"/>
              <a:gd name="connsiteY12" fmla="*/ 976352 h 2598737"/>
              <a:gd name="connsiteX13" fmla="*/ 6999735 w 7346071"/>
              <a:gd name="connsiteY13" fmla="*/ 2133764 h 2598737"/>
              <a:gd name="connsiteX14" fmla="*/ 7346071 w 7346071"/>
              <a:gd name="connsiteY14" fmla="*/ 917358 h 2598737"/>
              <a:gd name="connsiteX0" fmla="*/ 0 w 7346071"/>
              <a:gd name="connsiteY0" fmla="*/ 1611956 h 2602869"/>
              <a:gd name="connsiteX1" fmla="*/ 989517 w 7346071"/>
              <a:gd name="connsiteY1" fmla="*/ 725629 h 2602869"/>
              <a:gd name="connsiteX2" fmla="*/ 1653194 w 7346071"/>
              <a:gd name="connsiteY2" fmla="*/ 1123836 h 2602869"/>
              <a:gd name="connsiteX3" fmla="*/ 2053306 w 7346071"/>
              <a:gd name="connsiteY3" fmla="*/ 639797 h 2602869"/>
              <a:gd name="connsiteX4" fmla="*/ 2597091 w 7346071"/>
              <a:gd name="connsiteY4" fmla="*/ 2598674 h 2602869"/>
              <a:gd name="connsiteX5" fmla="*/ 3052384 w 7346071"/>
              <a:gd name="connsiteY5" fmla="*/ 1159839 h 2602869"/>
              <a:gd name="connsiteX6" fmla="*/ 3526239 w 7346071"/>
              <a:gd name="connsiteY6" fmla="*/ 1138584 h 2602869"/>
              <a:gd name="connsiteX7" fmla="*/ 4145671 w 7346071"/>
              <a:gd name="connsiteY7" fmla="*/ 858365 h 2602869"/>
              <a:gd name="connsiteX8" fmla="*/ 4824097 w 7346071"/>
              <a:gd name="connsiteY8" fmla="*/ 1182829 h 2602869"/>
              <a:gd name="connsiteX9" fmla="*/ 5223786 w 7346071"/>
              <a:gd name="connsiteY9" fmla="*/ 5874 h 2602869"/>
              <a:gd name="connsiteX10" fmla="*/ 5709000 w 7346071"/>
              <a:gd name="connsiteY10" fmla="*/ 725629 h 2602869"/>
              <a:gd name="connsiteX11" fmla="*/ 6225194 w 7346071"/>
              <a:gd name="connsiteY11" fmla="*/ 651887 h 2602869"/>
              <a:gd name="connsiteX12" fmla="*/ 6667646 w 7346071"/>
              <a:gd name="connsiteY12" fmla="*/ 976352 h 2602869"/>
              <a:gd name="connsiteX13" fmla="*/ 6999735 w 7346071"/>
              <a:gd name="connsiteY13" fmla="*/ 2133764 h 2602869"/>
              <a:gd name="connsiteX14" fmla="*/ 7346071 w 7346071"/>
              <a:gd name="connsiteY14" fmla="*/ 917358 h 26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46071" h="2602869">
                <a:moveTo>
                  <a:pt x="0" y="1611956"/>
                </a:moveTo>
                <a:cubicBezTo>
                  <a:pt x="280220" y="1587375"/>
                  <a:pt x="713985" y="806982"/>
                  <a:pt x="989517" y="725629"/>
                </a:cubicBezTo>
                <a:cubicBezTo>
                  <a:pt x="1265049" y="644276"/>
                  <a:pt x="1475896" y="1138141"/>
                  <a:pt x="1653194" y="1123836"/>
                </a:cubicBezTo>
                <a:cubicBezTo>
                  <a:pt x="1830492" y="1109531"/>
                  <a:pt x="1895990" y="393991"/>
                  <a:pt x="2053306" y="639797"/>
                </a:cubicBezTo>
                <a:cubicBezTo>
                  <a:pt x="2210622" y="885603"/>
                  <a:pt x="2430578" y="2512000"/>
                  <a:pt x="2597091" y="2598674"/>
                </a:cubicBezTo>
                <a:cubicBezTo>
                  <a:pt x="2763604" y="2685348"/>
                  <a:pt x="2897526" y="1403187"/>
                  <a:pt x="3052384" y="1159839"/>
                </a:cubicBezTo>
                <a:cubicBezTo>
                  <a:pt x="3207242" y="916491"/>
                  <a:pt x="3344025" y="1188830"/>
                  <a:pt x="3526239" y="1138584"/>
                </a:cubicBezTo>
                <a:cubicBezTo>
                  <a:pt x="3708453" y="1088338"/>
                  <a:pt x="3929361" y="850991"/>
                  <a:pt x="4145671" y="858365"/>
                </a:cubicBezTo>
                <a:cubicBezTo>
                  <a:pt x="4361981" y="865739"/>
                  <a:pt x="4644411" y="1324911"/>
                  <a:pt x="4824097" y="1182829"/>
                </a:cubicBezTo>
                <a:cubicBezTo>
                  <a:pt x="5003783" y="1040747"/>
                  <a:pt x="5076302" y="82074"/>
                  <a:pt x="5223786" y="5874"/>
                </a:cubicBezTo>
                <a:cubicBezTo>
                  <a:pt x="5371270" y="-70326"/>
                  <a:pt x="5542099" y="617960"/>
                  <a:pt x="5709000" y="725629"/>
                </a:cubicBezTo>
                <a:cubicBezTo>
                  <a:pt x="5875901" y="833298"/>
                  <a:pt x="6065420" y="610100"/>
                  <a:pt x="6225194" y="651887"/>
                </a:cubicBezTo>
                <a:cubicBezTo>
                  <a:pt x="6384968" y="693674"/>
                  <a:pt x="6538556" y="729373"/>
                  <a:pt x="6667646" y="976352"/>
                </a:cubicBezTo>
                <a:cubicBezTo>
                  <a:pt x="6796736" y="1223331"/>
                  <a:pt x="6886664" y="2143596"/>
                  <a:pt x="6999735" y="2133764"/>
                </a:cubicBezTo>
                <a:cubicBezTo>
                  <a:pt x="7112806" y="2123932"/>
                  <a:pt x="7196129" y="1310648"/>
                  <a:pt x="7346071" y="917358"/>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2"/>
          <p:cNvGrpSpPr/>
          <p:nvPr/>
        </p:nvGrpSpPr>
        <p:grpSpPr>
          <a:xfrm>
            <a:off x="3059668" y="4197081"/>
            <a:ext cx="7379732" cy="2485056"/>
            <a:chOff x="1535668" y="4197081"/>
            <a:chExt cx="7379732" cy="2485056"/>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1631" y="4197081"/>
              <a:ext cx="3695700" cy="2445684"/>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5943600" y="5638800"/>
              <a:ext cx="2971800" cy="369332"/>
            </a:xfrm>
            <a:prstGeom prst="rect">
              <a:avLst/>
            </a:prstGeom>
            <a:noFill/>
          </p:spPr>
          <p:txBody>
            <a:bodyPr wrap="square" rtlCol="0">
              <a:spAutoFit/>
            </a:bodyPr>
            <a:lstStyle/>
            <a:p>
              <a:r>
                <a:rPr lang="en-US" dirty="0"/>
                <a:t>Brown &amp; Brown (1998, 2000)</a:t>
              </a:r>
            </a:p>
          </p:txBody>
        </p:sp>
        <p:sp>
          <p:nvSpPr>
            <p:cNvPr id="19" name="TextBox 18"/>
            <p:cNvSpPr txBox="1"/>
            <p:nvPr/>
          </p:nvSpPr>
          <p:spPr>
            <a:xfrm rot="16200000">
              <a:off x="783250" y="5560388"/>
              <a:ext cx="1874167" cy="369332"/>
            </a:xfrm>
            <a:prstGeom prst="rect">
              <a:avLst/>
            </a:prstGeom>
            <a:noFill/>
          </p:spPr>
          <p:txBody>
            <a:bodyPr wrap="none" rtlCol="0">
              <a:spAutoFit/>
            </a:bodyPr>
            <a:lstStyle/>
            <a:p>
              <a:r>
                <a:rPr lang="en-US" dirty="0">
                  <a:solidFill>
                    <a:schemeClr val="bg1">
                      <a:lumMod val="75000"/>
                    </a:schemeClr>
                  </a:solidFill>
                </a:rPr>
                <a:t>University of Tulsa</a:t>
              </a:r>
            </a:p>
          </p:txBody>
        </p:sp>
      </p:grpSp>
    </p:spTree>
    <p:extLst>
      <p:ext uri="{BB962C8B-B14F-4D97-AF65-F5344CB8AC3E}">
        <p14:creationId xmlns:p14="http://schemas.microsoft.com/office/powerpoint/2010/main" val="131502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Weather Ecology in Management</a:t>
            </a:r>
          </a:p>
        </p:txBody>
      </p:sp>
      <p:sp>
        <p:nvSpPr>
          <p:cNvPr id="10" name="Content Placeholder 9"/>
          <p:cNvSpPr>
            <a:spLocks noGrp="1"/>
          </p:cNvSpPr>
          <p:nvPr>
            <p:ph idx="1"/>
          </p:nvPr>
        </p:nvSpPr>
        <p:spPr>
          <a:xfrm>
            <a:off x="2743200" y="2667000"/>
            <a:ext cx="7498080" cy="3124200"/>
          </a:xfrm>
        </p:spPr>
        <p:txBody>
          <a:bodyPr anchor="t">
            <a:normAutofit/>
          </a:bodyPr>
          <a:lstStyle/>
          <a:p>
            <a:pPr marL="81915" indent="0" algn="ctr">
              <a:buNone/>
            </a:pPr>
            <a:r>
              <a:rPr lang="en-US" dirty="0">
                <a:solidFill>
                  <a:srgbClr val="92D050"/>
                </a:solidFill>
              </a:rPr>
              <a:t>Why is this important and what can we do about it?</a:t>
            </a:r>
          </a:p>
          <a:p>
            <a:pPr marL="81915" indent="0" algn="ctr">
              <a:buNone/>
            </a:pPr>
            <a:r>
              <a:rPr lang="en-US" dirty="0">
                <a:solidFill>
                  <a:srgbClr val="92D050"/>
                </a:solidFill>
              </a:rPr>
              <a:t>(aka, "so what?")</a:t>
            </a:r>
          </a:p>
        </p:txBody>
      </p:sp>
    </p:spTree>
    <p:extLst>
      <p:ext uri="{BB962C8B-B14F-4D97-AF65-F5344CB8AC3E}">
        <p14:creationId xmlns:p14="http://schemas.microsoft.com/office/powerpoint/2010/main" val="3977626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4943-B5DF-452E-9996-6E1837D176FC}"/>
              </a:ext>
            </a:extLst>
          </p:cNvPr>
          <p:cNvSpPr>
            <a:spLocks noGrp="1"/>
          </p:cNvSpPr>
          <p:nvPr>
            <p:ph type="title"/>
          </p:nvPr>
        </p:nvSpPr>
        <p:spPr/>
        <p:txBody>
          <a:bodyPr>
            <a:normAutofit fontScale="90000"/>
          </a:bodyPr>
          <a:lstStyle/>
          <a:p>
            <a:r>
              <a:rPr lang="en-US" dirty="0"/>
              <a:t>Understanding Resiliency and Recovery Potential of Species and Systems</a:t>
            </a:r>
          </a:p>
        </p:txBody>
      </p:sp>
      <p:sp>
        <p:nvSpPr>
          <p:cNvPr id="3" name="Content Placeholder 2">
            <a:extLst>
              <a:ext uri="{FF2B5EF4-FFF2-40B4-BE49-F238E27FC236}">
                <a16:creationId xmlns:a16="http://schemas.microsoft.com/office/drawing/2014/main" id="{33258367-7A34-4DAF-B7C1-EF2B087862AB}"/>
              </a:ext>
            </a:extLst>
          </p:cNvPr>
          <p:cNvSpPr>
            <a:spLocks noGrp="1"/>
          </p:cNvSpPr>
          <p:nvPr>
            <p:ph idx="1"/>
          </p:nvPr>
        </p:nvSpPr>
        <p:spPr>
          <a:xfrm>
            <a:off x="1914144" y="2062316"/>
            <a:ext cx="9997440" cy="4186084"/>
          </a:xfrm>
        </p:spPr>
        <p:txBody>
          <a:bodyPr anchor="t">
            <a:normAutofit/>
          </a:bodyPr>
          <a:lstStyle/>
          <a:p>
            <a:pPr indent="-283210"/>
            <a:r>
              <a:rPr lang="en-US" dirty="0"/>
              <a:t>Evolutionary predisposition to deal with periodic disasters</a:t>
            </a:r>
          </a:p>
          <a:p>
            <a:pPr lvl="1" indent="-283210"/>
            <a:r>
              <a:rPr lang="en-US" dirty="0"/>
              <a:t>How has this potentially been undermined by changes in climate regime and land-use?</a:t>
            </a:r>
          </a:p>
          <a:p>
            <a:pPr lvl="1" indent="-283210"/>
            <a:endParaRPr lang="en-US" dirty="0"/>
          </a:p>
          <a:p>
            <a:pPr indent="-283210"/>
            <a:r>
              <a:rPr lang="en-US" dirty="0"/>
              <a:t>Effective mitigative approaches for particularly vulnerable species or processes</a:t>
            </a:r>
          </a:p>
        </p:txBody>
      </p:sp>
    </p:spTree>
    <p:extLst>
      <p:ext uri="{BB962C8B-B14F-4D97-AF65-F5344CB8AC3E}">
        <p14:creationId xmlns:p14="http://schemas.microsoft.com/office/powerpoint/2010/main" val="1956146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81A6-2E74-49B8-AAF7-DB2A6CC7ECA3}"/>
              </a:ext>
            </a:extLst>
          </p:cNvPr>
          <p:cNvSpPr>
            <a:spLocks noGrp="1"/>
          </p:cNvSpPr>
          <p:nvPr>
            <p:ph type="title"/>
          </p:nvPr>
        </p:nvSpPr>
        <p:spPr/>
        <p:txBody>
          <a:bodyPr/>
          <a:lstStyle/>
          <a:p>
            <a:r>
              <a:rPr lang="en-US" dirty="0"/>
              <a:t>Planning for Resilience and Recovery</a:t>
            </a:r>
          </a:p>
        </p:txBody>
      </p:sp>
      <p:pic>
        <p:nvPicPr>
          <p:cNvPr id="7" name="Picture 7" descr="The tower of the city&#10;&#10;Description automatically generated">
            <a:extLst>
              <a:ext uri="{FF2B5EF4-FFF2-40B4-BE49-F238E27FC236}">
                <a16:creationId xmlns:a16="http://schemas.microsoft.com/office/drawing/2014/main" id="{79F32B37-CC96-45EF-9694-AC77D5277A9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191854" y="1718187"/>
            <a:ext cx="4800600" cy="4800600"/>
          </a:xfrm>
        </p:spPr>
      </p:pic>
      <p:sp>
        <p:nvSpPr>
          <p:cNvPr id="8" name="TextBox 7">
            <a:extLst>
              <a:ext uri="{FF2B5EF4-FFF2-40B4-BE49-F238E27FC236}">
                <a16:creationId xmlns:a16="http://schemas.microsoft.com/office/drawing/2014/main" id="{26FCD306-B33D-4870-9276-81BBB8C0BB93}"/>
              </a:ext>
            </a:extLst>
          </p:cNvPr>
          <p:cNvSpPr txBox="1"/>
          <p:nvPr/>
        </p:nvSpPr>
        <p:spPr>
          <a:xfrm>
            <a:off x="1871374" y="1502688"/>
            <a:ext cx="5041490"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panose="020B0604020202020204" pitchFamily="34" charset="0"/>
              <a:buChar char="•"/>
            </a:pPr>
            <a:r>
              <a:rPr lang="en-US" sz="2400" dirty="0"/>
              <a:t>Habitat management must consider all life-history needs of component species</a:t>
            </a:r>
            <a:endParaRPr lang="en-US" dirty="0"/>
          </a:p>
          <a:p>
            <a:pPr marL="742950" lvl="1" indent="-285750">
              <a:spcAft>
                <a:spcPts val="600"/>
              </a:spcAft>
              <a:buFont typeface="Arial" panose="020B0604020202020204" pitchFamily="34" charset="0"/>
              <a:buChar char="•"/>
            </a:pPr>
            <a:r>
              <a:rPr lang="en-US" sz="2400" dirty="0"/>
              <a:t>More than bedrooms, nurseries, and bathrooms</a:t>
            </a:r>
          </a:p>
          <a:p>
            <a:pPr marL="742950" lvl="1" indent="-285750">
              <a:spcAft>
                <a:spcPts val="600"/>
              </a:spcAft>
              <a:buFont typeface="Arial" panose="020B0604020202020204" pitchFamily="34" charset="0"/>
              <a:buChar char="•"/>
            </a:pPr>
            <a:r>
              <a:rPr lang="en-US" sz="2400" dirty="0"/>
              <a:t>Emergency plans </a:t>
            </a:r>
            <a:r>
              <a:rPr lang="en-US" sz="2400" u="sng" dirty="0"/>
              <a:t>not</a:t>
            </a:r>
            <a:r>
              <a:rPr lang="en-US" sz="2400" dirty="0"/>
              <a:t> separate from core mission</a:t>
            </a:r>
          </a:p>
          <a:p>
            <a:pPr marL="285750" indent="-285750">
              <a:spcAft>
                <a:spcPts val="600"/>
              </a:spcAft>
              <a:buFont typeface="Arial" panose="020B0604020202020204" pitchFamily="34" charset="0"/>
              <a:buChar char="•"/>
            </a:pPr>
            <a:r>
              <a:rPr lang="en-US" sz="2400" dirty="0"/>
              <a:t>Plan for the catastrophic:</a:t>
            </a:r>
          </a:p>
          <a:p>
            <a:pPr marL="742950" lvl="1" indent="-285750">
              <a:spcAft>
                <a:spcPts val="600"/>
              </a:spcAft>
              <a:buFont typeface="Arial" panose="020B0604020202020204" pitchFamily="34" charset="0"/>
              <a:buChar char="•"/>
            </a:pPr>
            <a:r>
              <a:rPr lang="en-US" sz="2400" dirty="0"/>
              <a:t>How will they escape a disaster and thereafter return?</a:t>
            </a:r>
          </a:p>
          <a:p>
            <a:pPr marL="742950" lvl="1" indent="-285750">
              <a:spcAft>
                <a:spcPts val="600"/>
              </a:spcAft>
              <a:buFont typeface="Arial" panose="020B0604020202020204" pitchFamily="34" charset="0"/>
              <a:buChar char="•"/>
            </a:pPr>
            <a:r>
              <a:rPr lang="en-US" sz="2400" dirty="0"/>
              <a:t>Could elements of the habitat become hazards during an ECE?</a:t>
            </a:r>
          </a:p>
          <a:p>
            <a:pPr marL="742950" lvl="1"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991940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84DEA-DDB9-48B2-AFF2-B63FB22856F9}"/>
              </a:ext>
            </a:extLst>
          </p:cNvPr>
          <p:cNvSpPr>
            <a:spLocks noGrp="1"/>
          </p:cNvSpPr>
          <p:nvPr>
            <p:ph type="title"/>
          </p:nvPr>
        </p:nvSpPr>
        <p:spPr/>
        <p:txBody>
          <a:bodyPr>
            <a:normAutofit fontScale="90000"/>
          </a:bodyPr>
          <a:lstStyle/>
          <a:p>
            <a:r>
              <a:rPr lang="en-US" dirty="0"/>
              <a:t>Equating mitigation of Severe Weather Impacts to Preservation of Natural Resources</a:t>
            </a:r>
          </a:p>
        </p:txBody>
      </p:sp>
      <p:pic>
        <p:nvPicPr>
          <p:cNvPr id="4" name="Picture 4" descr="A screenshot of a cell phone&#10;&#10;Description automatically generated">
            <a:extLst>
              <a:ext uri="{FF2B5EF4-FFF2-40B4-BE49-F238E27FC236}">
                <a16:creationId xmlns:a16="http://schemas.microsoft.com/office/drawing/2014/main" id="{7539AC45-52F6-4B4B-837E-61CEC5F888C5}"/>
              </a:ext>
            </a:extLst>
          </p:cNvPr>
          <p:cNvPicPr>
            <a:picLocks noGrp="1" noChangeAspect="1"/>
          </p:cNvPicPr>
          <p:nvPr>
            <p:ph idx="1"/>
          </p:nvPr>
        </p:nvPicPr>
        <p:blipFill>
          <a:blip r:embed="rId2"/>
          <a:stretch>
            <a:fillRect/>
          </a:stretch>
        </p:blipFill>
        <p:spPr>
          <a:xfrm>
            <a:off x="6092854" y="1601544"/>
            <a:ext cx="7121504" cy="4837240"/>
          </a:xfrm>
        </p:spPr>
      </p:pic>
      <p:pic>
        <p:nvPicPr>
          <p:cNvPr id="6" name="Picture 6" descr="A screenshot of a cell phone&#10;&#10;Description automatically generated">
            <a:extLst>
              <a:ext uri="{FF2B5EF4-FFF2-40B4-BE49-F238E27FC236}">
                <a16:creationId xmlns:a16="http://schemas.microsoft.com/office/drawing/2014/main" id="{5ACAD69C-008E-4B39-B9C5-BD55870AEF9F}"/>
              </a:ext>
            </a:extLst>
          </p:cNvPr>
          <p:cNvPicPr>
            <a:picLocks noChangeAspect="1"/>
          </p:cNvPicPr>
          <p:nvPr/>
        </p:nvPicPr>
        <p:blipFill>
          <a:blip r:embed="rId3"/>
          <a:stretch>
            <a:fillRect/>
          </a:stretch>
        </p:blipFill>
        <p:spPr>
          <a:xfrm>
            <a:off x="259024" y="1543665"/>
            <a:ext cx="3365695" cy="5122606"/>
          </a:xfrm>
          <a:prstGeom prst="rect">
            <a:avLst/>
          </a:prstGeom>
        </p:spPr>
      </p:pic>
      <p:sp>
        <p:nvSpPr>
          <p:cNvPr id="5" name="TextBox 4">
            <a:extLst>
              <a:ext uri="{FF2B5EF4-FFF2-40B4-BE49-F238E27FC236}">
                <a16:creationId xmlns:a16="http://schemas.microsoft.com/office/drawing/2014/main" id="{8775872D-E3C6-49C7-A4F9-D64F92E71339}"/>
              </a:ext>
            </a:extLst>
          </p:cNvPr>
          <p:cNvSpPr txBox="1"/>
          <p:nvPr/>
        </p:nvSpPr>
        <p:spPr>
          <a:xfrm>
            <a:off x="4232785" y="2155722"/>
            <a:ext cx="250968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Questions about Oklahoman's concerns about impacts of weather versus preservation of natural resources integrated into the </a:t>
            </a:r>
            <a:r>
              <a:rPr lang="en-US" dirty="0">
                <a:ea typeface="+mn-lt"/>
                <a:cs typeface="+mn-lt"/>
              </a:rPr>
              <a:t>Meso-Scale Integrated Socio-Geographic Network (</a:t>
            </a:r>
            <a:r>
              <a:rPr lang="en-US" dirty="0"/>
              <a:t>M-</a:t>
            </a:r>
            <a:r>
              <a:rPr lang="en-US" dirty="0" err="1"/>
              <a:t>SISNet</a:t>
            </a:r>
            <a:r>
              <a:rPr lang="en-US" dirty="0"/>
              <a:t>) quarterly survey</a:t>
            </a:r>
          </a:p>
        </p:txBody>
      </p:sp>
    </p:spTree>
    <p:extLst>
      <p:ext uri="{BB962C8B-B14F-4D97-AF65-F5344CB8AC3E}">
        <p14:creationId xmlns:p14="http://schemas.microsoft.com/office/powerpoint/2010/main" val="1710173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A picture containing outdoor, grass, light, front&#10;&#10;Description automatically generated">
            <a:extLst>
              <a:ext uri="{FF2B5EF4-FFF2-40B4-BE49-F238E27FC236}">
                <a16:creationId xmlns:a16="http://schemas.microsoft.com/office/drawing/2014/main" id="{511AA0BD-3CB7-4FCB-B9B1-B796520C7852}"/>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410103" y="56667"/>
            <a:ext cx="10197935" cy="6789042"/>
          </a:xfrm>
          <a:prstGeom prst="rect">
            <a:avLst/>
          </a:prstGeom>
        </p:spPr>
      </p:pic>
      <p:sp>
        <p:nvSpPr>
          <p:cNvPr id="2" name="Title 1"/>
          <p:cNvSpPr>
            <a:spLocks noGrp="1"/>
          </p:cNvSpPr>
          <p:nvPr>
            <p:ph type="title"/>
          </p:nvPr>
        </p:nvSpPr>
        <p:spPr>
          <a:xfrm>
            <a:off x="967790" y="200897"/>
            <a:ext cx="11865568" cy="1339643"/>
          </a:xfrm>
        </p:spPr>
        <p:txBody>
          <a:bodyPr/>
          <a:lstStyle/>
          <a:p>
            <a:r>
              <a:rPr lang="en-US" dirty="0">
                <a:solidFill>
                  <a:srgbClr val="FFFF00"/>
                </a:solidFill>
              </a:rPr>
              <a:t>Conclusions</a:t>
            </a:r>
          </a:p>
        </p:txBody>
      </p:sp>
      <p:sp>
        <p:nvSpPr>
          <p:cNvPr id="3" name="Content Placeholder 2"/>
          <p:cNvSpPr>
            <a:spLocks noGrp="1"/>
          </p:cNvSpPr>
          <p:nvPr>
            <p:ph idx="1"/>
          </p:nvPr>
        </p:nvSpPr>
        <p:spPr>
          <a:xfrm>
            <a:off x="1336499" y="1115961"/>
            <a:ext cx="10157214" cy="5660921"/>
          </a:xfrm>
        </p:spPr>
        <p:txBody>
          <a:bodyPr anchor="t">
            <a:normAutofit/>
          </a:bodyPr>
          <a:lstStyle/>
          <a:p>
            <a:pPr indent="-283210">
              <a:spcBef>
                <a:spcPts val="2400"/>
              </a:spcBef>
            </a:pPr>
            <a:r>
              <a:rPr lang="en-US" dirty="0">
                <a:solidFill>
                  <a:srgbClr val="FFFF00"/>
                </a:solidFill>
              </a:rPr>
              <a:t>Individual impacts of severe weather can have broad spatial and temporal impacts, especially within fragmented ecosystems</a:t>
            </a:r>
          </a:p>
          <a:p>
            <a:pPr indent="-283210">
              <a:spcBef>
                <a:spcPts val="2400"/>
              </a:spcBef>
            </a:pPr>
            <a:r>
              <a:rPr lang="en-US" dirty="0">
                <a:solidFill>
                  <a:srgbClr val="FFFF00"/>
                </a:solidFill>
              </a:rPr>
              <a:t>Emergency habitats and mitigation actions are important parts of management plans</a:t>
            </a:r>
          </a:p>
          <a:p>
            <a:pPr indent="-283210">
              <a:spcBef>
                <a:spcPts val="2400"/>
              </a:spcBef>
            </a:pPr>
            <a:r>
              <a:rPr lang="en-US" dirty="0">
                <a:solidFill>
                  <a:srgbClr val="FFFF00"/>
                </a:solidFill>
              </a:rPr>
              <a:t>An informed public will support you</a:t>
            </a:r>
          </a:p>
        </p:txBody>
      </p:sp>
    </p:spTree>
    <p:extLst>
      <p:ext uri="{BB962C8B-B14F-4D97-AF65-F5344CB8AC3E}">
        <p14:creationId xmlns:p14="http://schemas.microsoft.com/office/powerpoint/2010/main" val="54431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3">
                                            <p:txEl>
                                              <p:pRg st="0" end="0"/>
                                            </p:txEl>
                                          </p:spTgt>
                                        </p:tgtEl>
                                        <p:attrNameLst>
                                          <p:attrName>style.color</p:attrName>
                                        </p:attrNameLst>
                                      </p:cBhvr>
                                      <p:to>
                                        <a:srgbClr val="BFBFBF"/>
                                      </p:to>
                                    </p:animClr>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grpId="1" nodeType="clickEffect">
                                  <p:stCondLst>
                                    <p:cond delay="0"/>
                                  </p:stCondLst>
                                  <p:childTnLst>
                                    <p:animClr clrSpc="rgb" dir="cw">
                                      <p:cBhvr override="childStyle">
                                        <p:cTn id="23" dur="500" fill="hold"/>
                                        <p:tgtEl>
                                          <p:spTgt spid="3">
                                            <p:txEl>
                                              <p:pRg st="1" end="1"/>
                                            </p:txEl>
                                          </p:spTgt>
                                        </p:tgtEl>
                                        <p:attrNameLst>
                                          <p:attrName>style.color</p:attrName>
                                        </p:attrNameLst>
                                      </p:cBhvr>
                                      <p:to>
                                        <a:srgbClr val="BFBFBF"/>
                                      </p:to>
                                    </p:animClr>
                                  </p:childTnLst>
                                </p:cTn>
                              </p:par>
                            </p:childTnLst>
                          </p:cTn>
                        </p:par>
                      </p:childTnLst>
                    </p:cTn>
                  </p:par>
                  <p:par>
                    <p:cTn id="24" fill="hold">
                      <p:stCondLst>
                        <p:cond delay="indefinite"/>
                      </p:stCondLst>
                      <p:childTnLst>
                        <p:par>
                          <p:cTn id="25" fill="hold">
                            <p:stCondLst>
                              <p:cond delay="0"/>
                            </p:stCondLst>
                            <p:childTnLst>
                              <p:par>
                                <p:cTn id="26" presetID="3" presetClass="emph" presetSubtype="2" fill="hold" grpId="1" nodeType="clickEffect">
                                  <p:stCondLst>
                                    <p:cond delay="0"/>
                                  </p:stCondLst>
                                  <p:childTnLst>
                                    <p:animClr clrSpc="rgb" dir="cw">
                                      <p:cBhvr override="childStyle">
                                        <p:cTn id="27" dur="500" fill="hold"/>
                                        <p:tgtEl>
                                          <p:spTgt spid="3">
                                            <p:txEl>
                                              <p:pRg st="2" end="2"/>
                                            </p:txEl>
                                          </p:spTgt>
                                        </p:tgtEl>
                                        <p:attrNameLst>
                                          <p:attrName>style.color</p:attrName>
                                        </p:attrNameLst>
                                      </p:cBhvr>
                                      <p:to>
                                        <a:srgbClr val="BFBFB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05563" y="1447801"/>
            <a:ext cx="6016754" cy="3036333"/>
            <a:chOff x="1981563" y="1447800"/>
            <a:chExt cx="6016754" cy="3036333"/>
          </a:xfrm>
        </p:grpSpPr>
        <p:sp>
          <p:nvSpPr>
            <p:cNvPr id="17" name="TextBox 16"/>
            <p:cNvSpPr txBox="1"/>
            <p:nvPr/>
          </p:nvSpPr>
          <p:spPr>
            <a:xfrm>
              <a:off x="1981563" y="4114801"/>
              <a:ext cx="6016752" cy="369332"/>
            </a:xfrm>
            <a:prstGeom prst="rect">
              <a:avLst/>
            </a:prstGeom>
            <a:solidFill>
              <a:schemeClr val="tx2"/>
            </a:solidFill>
            <a:ln>
              <a:solidFill>
                <a:schemeClr val="tx1"/>
              </a:solidFill>
            </a:ln>
          </p:spPr>
          <p:txBody>
            <a:bodyPr wrap="square" rtlCol="0">
              <a:spAutoFit/>
            </a:bodyPr>
            <a:lstStyle/>
            <a:p>
              <a:pPr algn="ctr"/>
              <a:r>
                <a:rPr lang="en-US" dirty="0">
                  <a:solidFill>
                    <a:schemeClr val="bg1"/>
                  </a:solidFill>
                </a:rPr>
                <a:t>Catastrophe</a:t>
              </a:r>
            </a:p>
          </p:txBody>
        </p:sp>
        <p:sp>
          <p:nvSpPr>
            <p:cNvPr id="24" name="TextBox 23"/>
            <p:cNvSpPr txBox="1"/>
            <p:nvPr/>
          </p:nvSpPr>
          <p:spPr>
            <a:xfrm>
              <a:off x="1981565" y="1447800"/>
              <a:ext cx="6016752" cy="369332"/>
            </a:xfrm>
            <a:prstGeom prst="rect">
              <a:avLst/>
            </a:prstGeom>
            <a:solidFill>
              <a:schemeClr val="tx2"/>
            </a:solidFill>
            <a:ln>
              <a:solidFill>
                <a:schemeClr val="tx1"/>
              </a:solidFill>
            </a:ln>
          </p:spPr>
          <p:txBody>
            <a:bodyPr wrap="square" rtlCol="0">
              <a:spAutoFit/>
            </a:bodyPr>
            <a:lstStyle/>
            <a:p>
              <a:pPr algn="ctr"/>
              <a:endParaRPr lang="en-US" dirty="0">
                <a:solidFill>
                  <a:schemeClr val="bg1"/>
                </a:solidFill>
              </a:endParaRPr>
            </a:p>
          </p:txBody>
        </p:sp>
      </p:grpSp>
      <p:sp>
        <p:nvSpPr>
          <p:cNvPr id="2" name="Title 1"/>
          <p:cNvSpPr>
            <a:spLocks noGrp="1"/>
          </p:cNvSpPr>
          <p:nvPr>
            <p:ph type="title"/>
          </p:nvPr>
        </p:nvSpPr>
        <p:spPr>
          <a:xfrm>
            <a:off x="1981200" y="274638"/>
            <a:ext cx="8229600" cy="1325562"/>
          </a:xfrm>
        </p:spPr>
        <p:txBody>
          <a:bodyPr>
            <a:noAutofit/>
          </a:bodyPr>
          <a:lstStyle/>
          <a:p>
            <a:r>
              <a:rPr lang="en-US" sz="4800" dirty="0"/>
              <a:t>Weather Effects on Populations</a:t>
            </a:r>
          </a:p>
        </p:txBody>
      </p:sp>
      <p:sp>
        <p:nvSpPr>
          <p:cNvPr id="6" name="Rectangle 5"/>
          <p:cNvSpPr/>
          <p:nvPr/>
        </p:nvSpPr>
        <p:spPr>
          <a:xfrm>
            <a:off x="3505201" y="1818243"/>
            <a:ext cx="6006519" cy="2296558"/>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5320717" y="3745469"/>
            <a:ext cx="1752600" cy="369332"/>
          </a:xfrm>
          <a:prstGeom prst="rect">
            <a:avLst/>
          </a:prstGeom>
          <a:noFill/>
        </p:spPr>
        <p:txBody>
          <a:bodyPr wrap="square" rtlCol="0">
            <a:spAutoFit/>
          </a:bodyPr>
          <a:lstStyle/>
          <a:p>
            <a:pPr algn="ctr"/>
            <a:r>
              <a:rPr lang="en-US" dirty="0"/>
              <a:t>Selection</a:t>
            </a:r>
          </a:p>
        </p:txBody>
      </p:sp>
      <p:sp>
        <p:nvSpPr>
          <p:cNvPr id="5" name="Rectangle 4"/>
          <p:cNvSpPr/>
          <p:nvPr/>
        </p:nvSpPr>
        <p:spPr>
          <a:xfrm>
            <a:off x="3505201" y="2202763"/>
            <a:ext cx="6006519" cy="1531039"/>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168317" y="3343851"/>
            <a:ext cx="1752600" cy="369332"/>
          </a:xfrm>
          <a:prstGeom prst="rect">
            <a:avLst/>
          </a:prstGeom>
          <a:noFill/>
        </p:spPr>
        <p:txBody>
          <a:bodyPr wrap="square" rtlCol="0">
            <a:spAutoFit/>
          </a:bodyPr>
          <a:lstStyle/>
          <a:p>
            <a:pPr algn="ctr"/>
            <a:r>
              <a:rPr lang="en-US" dirty="0"/>
              <a:t>Tolerance</a:t>
            </a:r>
          </a:p>
        </p:txBody>
      </p:sp>
      <p:sp>
        <p:nvSpPr>
          <p:cNvPr id="4" name="Rectangle 3"/>
          <p:cNvSpPr/>
          <p:nvPr/>
        </p:nvSpPr>
        <p:spPr>
          <a:xfrm>
            <a:off x="3505201" y="2587283"/>
            <a:ext cx="6006519" cy="765519"/>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a:stCxn id="4" idx="1"/>
            <a:endCxn id="4" idx="3"/>
          </p:cNvCxnSpPr>
          <p:nvPr/>
        </p:nvCxnSpPr>
        <p:spPr>
          <a:xfrm>
            <a:off x="3505201" y="2970042"/>
            <a:ext cx="600651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76579" y="2966522"/>
            <a:ext cx="1752600" cy="369332"/>
          </a:xfrm>
          <a:prstGeom prst="rect">
            <a:avLst/>
          </a:prstGeom>
          <a:noFill/>
        </p:spPr>
        <p:txBody>
          <a:bodyPr wrap="square" rtlCol="0">
            <a:spAutoFit/>
          </a:bodyPr>
          <a:lstStyle/>
          <a:p>
            <a:pPr algn="ctr"/>
            <a:r>
              <a:rPr lang="en-US" dirty="0"/>
              <a:t>Comfort</a:t>
            </a:r>
          </a:p>
        </p:txBody>
      </p:sp>
      <p:sp>
        <p:nvSpPr>
          <p:cNvPr id="9" name="Freeform 8"/>
          <p:cNvSpPr/>
          <p:nvPr/>
        </p:nvSpPr>
        <p:spPr>
          <a:xfrm rot="10800000" flipV="1">
            <a:off x="3505199" y="1818243"/>
            <a:ext cx="6006516" cy="2452843"/>
          </a:xfrm>
          <a:custGeom>
            <a:avLst/>
            <a:gdLst>
              <a:gd name="connsiteX0" fmla="*/ 0 w 8037871"/>
              <a:gd name="connsiteY0" fmla="*/ 256317 h 1981949"/>
              <a:gd name="connsiteX1" fmla="*/ 870155 w 8037871"/>
              <a:gd name="connsiteY1" fmla="*/ 1303452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256317 h 1981949"/>
              <a:gd name="connsiteX1" fmla="*/ 691800 w 8037871"/>
              <a:gd name="connsiteY1" fmla="*/ 995160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698399 h 2424031"/>
              <a:gd name="connsiteX1" fmla="*/ 691800 w 8037871"/>
              <a:gd name="connsiteY1" fmla="*/ 1437242 h 2424031"/>
              <a:gd name="connsiteX2" fmla="*/ 1681317 w 8037871"/>
              <a:gd name="connsiteY2" fmla="*/ 550915 h 2424031"/>
              <a:gd name="connsiteX3" fmla="*/ 2344994 w 8037871"/>
              <a:gd name="connsiteY3" fmla="*/ 949122 h 2424031"/>
              <a:gd name="connsiteX4" fmla="*/ 2728452 w 8037871"/>
              <a:gd name="connsiteY4" fmla="*/ 609909 h 2424031"/>
              <a:gd name="connsiteX5" fmla="*/ 3288891 w 8037871"/>
              <a:gd name="connsiteY5" fmla="*/ 2423960 h 2424031"/>
              <a:gd name="connsiteX6" fmla="*/ 3760839 w 8037871"/>
              <a:gd name="connsiteY6" fmla="*/ 536167 h 2424031"/>
              <a:gd name="connsiteX7" fmla="*/ 4218039 w 8037871"/>
              <a:gd name="connsiteY7" fmla="*/ 963870 h 2424031"/>
              <a:gd name="connsiteX8" fmla="*/ 4837471 w 8037871"/>
              <a:gd name="connsiteY8" fmla="*/ 683651 h 2424031"/>
              <a:gd name="connsiteX9" fmla="*/ 5515897 w 8037871"/>
              <a:gd name="connsiteY9" fmla="*/ 1008115 h 2424031"/>
              <a:gd name="connsiteX10" fmla="*/ 6004995 w 8037871"/>
              <a:gd name="connsiteY10" fmla="*/ 7327 h 2424031"/>
              <a:gd name="connsiteX11" fmla="*/ 6400800 w 8037871"/>
              <a:gd name="connsiteY11" fmla="*/ 550915 h 2424031"/>
              <a:gd name="connsiteX12" fmla="*/ 6916994 w 8037871"/>
              <a:gd name="connsiteY12" fmla="*/ 477173 h 2424031"/>
              <a:gd name="connsiteX13" fmla="*/ 7359446 w 8037871"/>
              <a:gd name="connsiteY13" fmla="*/ 801638 h 2424031"/>
              <a:gd name="connsiteX14" fmla="*/ 7624917 w 8037871"/>
              <a:gd name="connsiteY14" fmla="*/ 1539057 h 2424031"/>
              <a:gd name="connsiteX15" fmla="*/ 8037871 w 8037871"/>
              <a:gd name="connsiteY15" fmla="*/ 742644 h 2424031"/>
              <a:gd name="connsiteX0" fmla="*/ 0 w 8037871"/>
              <a:gd name="connsiteY0" fmla="*/ 873113 h 2598745"/>
              <a:gd name="connsiteX1" fmla="*/ 691800 w 8037871"/>
              <a:gd name="connsiteY1" fmla="*/ 1611956 h 2598745"/>
              <a:gd name="connsiteX2" fmla="*/ 1681317 w 8037871"/>
              <a:gd name="connsiteY2" fmla="*/ 725629 h 2598745"/>
              <a:gd name="connsiteX3" fmla="*/ 2344994 w 8037871"/>
              <a:gd name="connsiteY3" fmla="*/ 1123836 h 2598745"/>
              <a:gd name="connsiteX4" fmla="*/ 2728452 w 8037871"/>
              <a:gd name="connsiteY4" fmla="*/ 784623 h 2598745"/>
              <a:gd name="connsiteX5" fmla="*/ 3288891 w 8037871"/>
              <a:gd name="connsiteY5" fmla="*/ 2598674 h 2598745"/>
              <a:gd name="connsiteX6" fmla="*/ 3760839 w 8037871"/>
              <a:gd name="connsiteY6" fmla="*/ 710881 h 2598745"/>
              <a:gd name="connsiteX7" fmla="*/ 4218039 w 8037871"/>
              <a:gd name="connsiteY7" fmla="*/ 1138584 h 2598745"/>
              <a:gd name="connsiteX8" fmla="*/ 4837471 w 8037871"/>
              <a:gd name="connsiteY8" fmla="*/ 858365 h 2598745"/>
              <a:gd name="connsiteX9" fmla="*/ 5515897 w 8037871"/>
              <a:gd name="connsiteY9" fmla="*/ 1182829 h 2598745"/>
              <a:gd name="connsiteX10" fmla="*/ 5915586 w 8037871"/>
              <a:gd name="connsiteY10" fmla="*/ 5874 h 2598745"/>
              <a:gd name="connsiteX11" fmla="*/ 6400800 w 8037871"/>
              <a:gd name="connsiteY11" fmla="*/ 725629 h 2598745"/>
              <a:gd name="connsiteX12" fmla="*/ 6916994 w 8037871"/>
              <a:gd name="connsiteY12" fmla="*/ 651887 h 2598745"/>
              <a:gd name="connsiteX13" fmla="*/ 7359446 w 8037871"/>
              <a:gd name="connsiteY13" fmla="*/ 976352 h 2598745"/>
              <a:gd name="connsiteX14" fmla="*/ 7624917 w 8037871"/>
              <a:gd name="connsiteY14" fmla="*/ 1713771 h 2598745"/>
              <a:gd name="connsiteX15" fmla="*/ 8037871 w 8037871"/>
              <a:gd name="connsiteY15"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33117 w 7346071"/>
              <a:gd name="connsiteY13" fmla="*/ 171377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06135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133764 h 2598745"/>
              <a:gd name="connsiteX14" fmla="*/ 7346071 w 7346071"/>
              <a:gd name="connsiteY14" fmla="*/ 917358 h 2598745"/>
              <a:gd name="connsiteX0" fmla="*/ 0 w 7346071"/>
              <a:gd name="connsiteY0" fmla="*/ 1611956 h 2598737"/>
              <a:gd name="connsiteX1" fmla="*/ 989517 w 7346071"/>
              <a:gd name="connsiteY1" fmla="*/ 725629 h 2598737"/>
              <a:gd name="connsiteX2" fmla="*/ 1653194 w 7346071"/>
              <a:gd name="connsiteY2" fmla="*/ 1123836 h 2598737"/>
              <a:gd name="connsiteX3" fmla="*/ 2053306 w 7346071"/>
              <a:gd name="connsiteY3" fmla="*/ 639797 h 2598737"/>
              <a:gd name="connsiteX4" fmla="*/ 2597091 w 7346071"/>
              <a:gd name="connsiteY4" fmla="*/ 2598674 h 2598737"/>
              <a:gd name="connsiteX5" fmla="*/ 3069039 w 7346071"/>
              <a:gd name="connsiteY5" fmla="*/ 710881 h 2598737"/>
              <a:gd name="connsiteX6" fmla="*/ 3526239 w 7346071"/>
              <a:gd name="connsiteY6" fmla="*/ 1138584 h 2598737"/>
              <a:gd name="connsiteX7" fmla="*/ 4145671 w 7346071"/>
              <a:gd name="connsiteY7" fmla="*/ 858365 h 2598737"/>
              <a:gd name="connsiteX8" fmla="*/ 4824097 w 7346071"/>
              <a:gd name="connsiteY8" fmla="*/ 1182829 h 2598737"/>
              <a:gd name="connsiteX9" fmla="*/ 5223786 w 7346071"/>
              <a:gd name="connsiteY9" fmla="*/ 5874 h 2598737"/>
              <a:gd name="connsiteX10" fmla="*/ 5709000 w 7346071"/>
              <a:gd name="connsiteY10" fmla="*/ 725629 h 2598737"/>
              <a:gd name="connsiteX11" fmla="*/ 6225194 w 7346071"/>
              <a:gd name="connsiteY11" fmla="*/ 651887 h 2598737"/>
              <a:gd name="connsiteX12" fmla="*/ 6667646 w 7346071"/>
              <a:gd name="connsiteY12" fmla="*/ 976352 h 2598737"/>
              <a:gd name="connsiteX13" fmla="*/ 6999735 w 7346071"/>
              <a:gd name="connsiteY13" fmla="*/ 2133764 h 2598737"/>
              <a:gd name="connsiteX14" fmla="*/ 7346071 w 7346071"/>
              <a:gd name="connsiteY14" fmla="*/ 917358 h 2598737"/>
              <a:gd name="connsiteX0" fmla="*/ 0 w 7346071"/>
              <a:gd name="connsiteY0" fmla="*/ 1611956 h 2602869"/>
              <a:gd name="connsiteX1" fmla="*/ 989517 w 7346071"/>
              <a:gd name="connsiteY1" fmla="*/ 725629 h 2602869"/>
              <a:gd name="connsiteX2" fmla="*/ 1653194 w 7346071"/>
              <a:gd name="connsiteY2" fmla="*/ 1123836 h 2602869"/>
              <a:gd name="connsiteX3" fmla="*/ 2053306 w 7346071"/>
              <a:gd name="connsiteY3" fmla="*/ 639797 h 2602869"/>
              <a:gd name="connsiteX4" fmla="*/ 2597091 w 7346071"/>
              <a:gd name="connsiteY4" fmla="*/ 2598674 h 2602869"/>
              <a:gd name="connsiteX5" fmla="*/ 3052384 w 7346071"/>
              <a:gd name="connsiteY5" fmla="*/ 1159839 h 2602869"/>
              <a:gd name="connsiteX6" fmla="*/ 3526239 w 7346071"/>
              <a:gd name="connsiteY6" fmla="*/ 1138584 h 2602869"/>
              <a:gd name="connsiteX7" fmla="*/ 4145671 w 7346071"/>
              <a:gd name="connsiteY7" fmla="*/ 858365 h 2602869"/>
              <a:gd name="connsiteX8" fmla="*/ 4824097 w 7346071"/>
              <a:gd name="connsiteY8" fmla="*/ 1182829 h 2602869"/>
              <a:gd name="connsiteX9" fmla="*/ 5223786 w 7346071"/>
              <a:gd name="connsiteY9" fmla="*/ 5874 h 2602869"/>
              <a:gd name="connsiteX10" fmla="*/ 5709000 w 7346071"/>
              <a:gd name="connsiteY10" fmla="*/ 725629 h 2602869"/>
              <a:gd name="connsiteX11" fmla="*/ 6225194 w 7346071"/>
              <a:gd name="connsiteY11" fmla="*/ 651887 h 2602869"/>
              <a:gd name="connsiteX12" fmla="*/ 6667646 w 7346071"/>
              <a:gd name="connsiteY12" fmla="*/ 976352 h 2602869"/>
              <a:gd name="connsiteX13" fmla="*/ 6999735 w 7346071"/>
              <a:gd name="connsiteY13" fmla="*/ 2133764 h 2602869"/>
              <a:gd name="connsiteX14" fmla="*/ 7346071 w 7346071"/>
              <a:gd name="connsiteY14" fmla="*/ 917358 h 26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46071" h="2602869">
                <a:moveTo>
                  <a:pt x="0" y="1611956"/>
                </a:moveTo>
                <a:cubicBezTo>
                  <a:pt x="280220" y="1587375"/>
                  <a:pt x="713985" y="806982"/>
                  <a:pt x="989517" y="725629"/>
                </a:cubicBezTo>
                <a:cubicBezTo>
                  <a:pt x="1265049" y="644276"/>
                  <a:pt x="1475896" y="1138141"/>
                  <a:pt x="1653194" y="1123836"/>
                </a:cubicBezTo>
                <a:cubicBezTo>
                  <a:pt x="1830492" y="1109531"/>
                  <a:pt x="1895990" y="393991"/>
                  <a:pt x="2053306" y="639797"/>
                </a:cubicBezTo>
                <a:cubicBezTo>
                  <a:pt x="2210622" y="885603"/>
                  <a:pt x="2430578" y="2512000"/>
                  <a:pt x="2597091" y="2598674"/>
                </a:cubicBezTo>
                <a:cubicBezTo>
                  <a:pt x="2763604" y="2685348"/>
                  <a:pt x="2897526" y="1403187"/>
                  <a:pt x="3052384" y="1159839"/>
                </a:cubicBezTo>
                <a:cubicBezTo>
                  <a:pt x="3207242" y="916491"/>
                  <a:pt x="3344025" y="1188830"/>
                  <a:pt x="3526239" y="1138584"/>
                </a:cubicBezTo>
                <a:cubicBezTo>
                  <a:pt x="3708453" y="1088338"/>
                  <a:pt x="3929361" y="850991"/>
                  <a:pt x="4145671" y="858365"/>
                </a:cubicBezTo>
                <a:cubicBezTo>
                  <a:pt x="4361981" y="865739"/>
                  <a:pt x="4644411" y="1324911"/>
                  <a:pt x="4824097" y="1182829"/>
                </a:cubicBezTo>
                <a:cubicBezTo>
                  <a:pt x="5003783" y="1040747"/>
                  <a:pt x="5076302" y="82074"/>
                  <a:pt x="5223786" y="5874"/>
                </a:cubicBezTo>
                <a:cubicBezTo>
                  <a:pt x="5371270" y="-70326"/>
                  <a:pt x="5542099" y="617960"/>
                  <a:pt x="5709000" y="725629"/>
                </a:cubicBezTo>
                <a:cubicBezTo>
                  <a:pt x="5875901" y="833298"/>
                  <a:pt x="6065420" y="610100"/>
                  <a:pt x="6225194" y="651887"/>
                </a:cubicBezTo>
                <a:cubicBezTo>
                  <a:pt x="6384968" y="693674"/>
                  <a:pt x="6538556" y="729373"/>
                  <a:pt x="6667646" y="976352"/>
                </a:cubicBezTo>
                <a:cubicBezTo>
                  <a:pt x="6796736" y="1223331"/>
                  <a:pt x="6886664" y="2143596"/>
                  <a:pt x="6999735" y="2133764"/>
                </a:cubicBezTo>
                <a:cubicBezTo>
                  <a:pt x="7112806" y="2123932"/>
                  <a:pt x="7196129" y="1310648"/>
                  <a:pt x="7346071" y="917358"/>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5943601" y="5066384"/>
            <a:ext cx="3695094" cy="1200329"/>
          </a:xfrm>
          <a:prstGeom prst="rect">
            <a:avLst/>
          </a:prstGeom>
          <a:noFill/>
        </p:spPr>
        <p:txBody>
          <a:bodyPr wrap="square" rtlCol="0">
            <a:spAutoFit/>
          </a:bodyPr>
          <a:lstStyle/>
          <a:p>
            <a:pPr algn="ctr"/>
            <a:r>
              <a:rPr lang="en-US" sz="2400" dirty="0"/>
              <a:t>Bi-directional conditions:</a:t>
            </a:r>
          </a:p>
          <a:p>
            <a:pPr algn="ctr"/>
            <a:r>
              <a:rPr lang="en-US" sz="2400" dirty="0"/>
              <a:t>Temperature</a:t>
            </a:r>
          </a:p>
          <a:p>
            <a:pPr algn="ctr"/>
            <a:r>
              <a:rPr lang="en-US" sz="2400" dirty="0"/>
              <a:t>Precipitation</a:t>
            </a:r>
          </a:p>
        </p:txBody>
      </p:sp>
      <p:sp>
        <p:nvSpPr>
          <p:cNvPr id="23" name="TextBox 22"/>
          <p:cNvSpPr txBox="1"/>
          <p:nvPr/>
        </p:nvSpPr>
        <p:spPr>
          <a:xfrm>
            <a:off x="3491913" y="1447801"/>
            <a:ext cx="6146783" cy="1569660"/>
          </a:xfrm>
          <a:prstGeom prst="rect">
            <a:avLst/>
          </a:prstGeom>
          <a:solidFill>
            <a:schemeClr val="bg1"/>
          </a:solidFill>
        </p:spPr>
        <p:txBody>
          <a:bodyPr wrap="square" rtlCol="0">
            <a:spAutoFit/>
          </a:bodyPr>
          <a:lstStyle/>
          <a:p>
            <a:pPr algn="ctr"/>
            <a:r>
              <a:rPr lang="en-US" sz="2400" dirty="0"/>
              <a:t>Unidirectional impacts:</a:t>
            </a:r>
          </a:p>
          <a:p>
            <a:pPr algn="ctr"/>
            <a:r>
              <a:rPr lang="en-US" sz="2400" dirty="0"/>
              <a:t>Hailstorms</a:t>
            </a:r>
          </a:p>
          <a:p>
            <a:pPr algn="ctr"/>
            <a:r>
              <a:rPr lang="en-US" sz="2400" dirty="0"/>
              <a:t>Hurricanes</a:t>
            </a:r>
          </a:p>
          <a:p>
            <a:pPr algn="ctr"/>
            <a:r>
              <a:rPr lang="en-US" sz="2400" dirty="0"/>
              <a:t>Ice Storm</a:t>
            </a:r>
          </a:p>
        </p:txBody>
      </p:sp>
    </p:spTree>
    <p:extLst>
      <p:ext uri="{BB962C8B-B14F-4D97-AF65-F5344CB8AC3E}">
        <p14:creationId xmlns:p14="http://schemas.microsoft.com/office/powerpoint/2010/main" val="429406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childTnLst>
                                </p:cTn>
                              </p:par>
                              <p:par>
                                <p:cTn id="18" presetID="10" presetClass="exit" presetSubtype="0" fill="hold" grpId="0" nodeType="withEffect">
                                  <p:stCondLst>
                                    <p:cond delay="0"/>
                                  </p:stCondLst>
                                  <p:childTnLst>
                                    <p:animEffect transition="out" filter="fade">
                                      <p:cBhvr>
                                        <p:cTn id="19" dur="250"/>
                                        <p:tgtEl>
                                          <p:spTgt spid="22"/>
                                        </p:tgtEl>
                                      </p:cBhvr>
                                    </p:animEffect>
                                    <p:set>
                                      <p:cBhvr>
                                        <p:cTn id="20" dur="1" fill="hold">
                                          <p:stCondLst>
                                            <p:cond delay="24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Catastrophes are game-changers</a:t>
            </a:r>
          </a:p>
        </p:txBody>
      </p:sp>
      <p:pic>
        <p:nvPicPr>
          <p:cNvPr id="5" name="Picture 4" descr="A close up of a logo&#10;&#10;Description automatically generated">
            <a:extLst>
              <a:ext uri="{FF2B5EF4-FFF2-40B4-BE49-F238E27FC236}">
                <a16:creationId xmlns:a16="http://schemas.microsoft.com/office/drawing/2014/main" id="{C231A8ED-71BF-4722-A669-FCCD9D93F9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5384" y="1404500"/>
            <a:ext cx="11506200" cy="4314825"/>
          </a:xfrm>
          <a:prstGeom prst="rect">
            <a:avLst/>
          </a:prstGeom>
        </p:spPr>
      </p:pic>
    </p:spTree>
    <p:extLst>
      <p:ext uri="{BB962C8B-B14F-4D97-AF65-F5344CB8AC3E}">
        <p14:creationId xmlns:p14="http://schemas.microsoft.com/office/powerpoint/2010/main" val="755373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eremy\Dropbox\Research\SevereWeatherEcology\Reviews\RoySoc_specialissuecov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69120" y="1495196"/>
            <a:ext cx="3690353" cy="52243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13B1011-0862-4FFB-8DDB-503C7DB4BA79}"/>
              </a:ext>
            </a:extLst>
          </p:cNvPr>
          <p:cNvPicPr>
            <a:picLocks noChangeAspect="1"/>
          </p:cNvPicPr>
          <p:nvPr/>
        </p:nvPicPr>
        <p:blipFill>
          <a:blip r:embed="rId3"/>
          <a:stretch>
            <a:fillRect/>
          </a:stretch>
        </p:blipFill>
        <p:spPr>
          <a:xfrm>
            <a:off x="8382000" y="3209131"/>
            <a:ext cx="3657601" cy="3566160"/>
          </a:xfrm>
          <a:prstGeom prst="rect">
            <a:avLst/>
          </a:prstGeom>
        </p:spPr>
      </p:pic>
      <p:pic>
        <p:nvPicPr>
          <p:cNvPr id="8" name="Picture 7" descr="A close up of a map&#10;&#10;Description automatically generated">
            <a:extLst>
              <a:ext uri="{FF2B5EF4-FFF2-40B4-BE49-F238E27FC236}">
                <a16:creationId xmlns:a16="http://schemas.microsoft.com/office/drawing/2014/main" id="{013EDABB-599F-47C8-B8DD-26FC51E2EC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77000" y="28903"/>
            <a:ext cx="3605206" cy="3566160"/>
          </a:xfrm>
          <a:prstGeom prst="rect">
            <a:avLst/>
          </a:prstGeom>
        </p:spPr>
      </p:pic>
      <p:sp>
        <p:nvSpPr>
          <p:cNvPr id="2" name="Title 1"/>
          <p:cNvSpPr>
            <a:spLocks noGrp="1"/>
          </p:cNvSpPr>
          <p:nvPr>
            <p:ph type="title"/>
          </p:nvPr>
        </p:nvSpPr>
        <p:spPr>
          <a:xfrm>
            <a:off x="1914144" y="274638"/>
            <a:ext cx="4830709" cy="1143000"/>
          </a:xfrm>
        </p:spPr>
        <p:txBody>
          <a:bodyPr>
            <a:normAutofit fontScale="90000"/>
          </a:bodyPr>
          <a:lstStyle/>
          <a:p>
            <a:r>
              <a:rPr lang="en-US" dirty="0"/>
              <a:t>What is an extreme climatic event (ECE)?</a:t>
            </a:r>
            <a:endParaRPr lang="en-US"/>
          </a:p>
        </p:txBody>
      </p:sp>
    </p:spTree>
    <p:extLst>
      <p:ext uri="{BB962C8B-B14F-4D97-AF65-F5344CB8AC3E}">
        <p14:creationId xmlns:p14="http://schemas.microsoft.com/office/powerpoint/2010/main" val="3871956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3447" y="1267645"/>
            <a:ext cx="5372510" cy="5225820"/>
          </a:xfrm>
          <a:prstGeom prst="rect">
            <a:avLst/>
          </a:prstGeom>
        </p:spPr>
      </p:pic>
      <p:pic>
        <p:nvPicPr>
          <p:cNvPr id="31" name="Picture 30" descr="A close up of a map&#10;&#10;Description automatically generated">
            <a:extLst>
              <a:ext uri="{FF2B5EF4-FFF2-40B4-BE49-F238E27FC236}">
                <a16:creationId xmlns:a16="http://schemas.microsoft.com/office/drawing/2014/main" id="{91ACD24C-5A3C-486F-B60B-2582B7D90A5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38380" y="1522630"/>
            <a:ext cx="5257800" cy="5200856"/>
          </a:xfrm>
          <a:prstGeom prst="rect">
            <a:avLst/>
          </a:prstGeom>
        </p:spPr>
      </p:pic>
      <p:sp>
        <p:nvSpPr>
          <p:cNvPr id="2" name="Title 1"/>
          <p:cNvSpPr>
            <a:spLocks noGrp="1"/>
          </p:cNvSpPr>
          <p:nvPr>
            <p:ph type="title"/>
          </p:nvPr>
        </p:nvSpPr>
        <p:spPr>
          <a:xfrm>
            <a:off x="838200" y="152400"/>
            <a:ext cx="8001000" cy="1325562"/>
          </a:xfrm>
        </p:spPr>
        <p:txBody>
          <a:bodyPr>
            <a:noAutofit/>
          </a:bodyPr>
          <a:lstStyle/>
          <a:p>
            <a:r>
              <a:rPr lang="en-US" sz="4400" dirty="0"/>
              <a:t>Defining “extreme” </a:t>
            </a:r>
            <a:r>
              <a:rPr lang="en-US" sz="4400" i="1" dirty="0"/>
              <a:t>climatologically</a:t>
            </a:r>
          </a:p>
        </p:txBody>
      </p:sp>
      <p:grpSp>
        <p:nvGrpSpPr>
          <p:cNvPr id="3" name="Group 2"/>
          <p:cNvGrpSpPr/>
          <p:nvPr/>
        </p:nvGrpSpPr>
        <p:grpSpPr>
          <a:xfrm>
            <a:off x="1600200" y="1510298"/>
            <a:ext cx="2620117" cy="1530661"/>
            <a:chOff x="1981199" y="1447800"/>
            <a:chExt cx="6017118" cy="3515176"/>
          </a:xfrm>
        </p:grpSpPr>
        <p:grpSp>
          <p:nvGrpSpPr>
            <p:cNvPr id="7" name="Group 6"/>
            <p:cNvGrpSpPr/>
            <p:nvPr/>
          </p:nvGrpSpPr>
          <p:grpSpPr>
            <a:xfrm>
              <a:off x="1981564" y="1447800"/>
              <a:ext cx="6016753" cy="3515176"/>
              <a:chOff x="1981563" y="1447800"/>
              <a:chExt cx="6016754" cy="3515176"/>
            </a:xfrm>
          </p:grpSpPr>
          <p:sp>
            <p:nvSpPr>
              <p:cNvPr id="17" name="TextBox 16"/>
              <p:cNvSpPr txBox="1"/>
              <p:nvPr/>
            </p:nvSpPr>
            <p:spPr>
              <a:xfrm>
                <a:off x="1981563" y="4114802"/>
                <a:ext cx="6016752" cy="848174"/>
              </a:xfrm>
              <a:prstGeom prst="rect">
                <a:avLst/>
              </a:prstGeom>
              <a:solidFill>
                <a:schemeClr val="tx2"/>
              </a:solidFill>
              <a:ln>
                <a:solidFill>
                  <a:schemeClr val="tx1"/>
                </a:solidFill>
              </a:ln>
            </p:spPr>
            <p:txBody>
              <a:bodyPr wrap="square" rtlCol="0">
                <a:spAutoFit/>
              </a:bodyPr>
              <a:lstStyle/>
              <a:p>
                <a:pPr algn="ctr"/>
                <a:endParaRPr lang="en-US" dirty="0">
                  <a:solidFill>
                    <a:schemeClr val="bg1"/>
                  </a:solidFill>
                </a:endParaRPr>
              </a:p>
            </p:txBody>
          </p:sp>
          <p:sp>
            <p:nvSpPr>
              <p:cNvPr id="24" name="TextBox 23"/>
              <p:cNvSpPr txBox="1"/>
              <p:nvPr/>
            </p:nvSpPr>
            <p:spPr>
              <a:xfrm>
                <a:off x="1981565" y="1447800"/>
                <a:ext cx="6016752" cy="848174"/>
              </a:xfrm>
              <a:prstGeom prst="rect">
                <a:avLst/>
              </a:prstGeom>
              <a:solidFill>
                <a:schemeClr val="tx2"/>
              </a:solidFill>
              <a:ln>
                <a:solidFill>
                  <a:schemeClr val="tx1"/>
                </a:solidFill>
              </a:ln>
            </p:spPr>
            <p:txBody>
              <a:bodyPr wrap="square" rtlCol="0">
                <a:spAutoFit/>
              </a:bodyPr>
              <a:lstStyle/>
              <a:p>
                <a:pPr algn="ctr"/>
                <a:endParaRPr lang="en-US" dirty="0">
                  <a:solidFill>
                    <a:schemeClr val="bg1"/>
                  </a:solidFill>
                </a:endParaRPr>
              </a:p>
            </p:txBody>
          </p:sp>
        </p:grpSp>
        <p:sp>
          <p:nvSpPr>
            <p:cNvPr id="6" name="Rectangle 5"/>
            <p:cNvSpPr/>
            <p:nvPr/>
          </p:nvSpPr>
          <p:spPr>
            <a:xfrm>
              <a:off x="1981199" y="1818243"/>
              <a:ext cx="6006520" cy="2296559"/>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1981199" y="2202761"/>
              <a:ext cx="6006520" cy="1531038"/>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1981199" y="2587282"/>
              <a:ext cx="6006520" cy="765518"/>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a:stCxn id="4" idx="1"/>
              <a:endCxn id="4" idx="3"/>
            </p:cNvCxnSpPr>
            <p:nvPr/>
          </p:nvCxnSpPr>
          <p:spPr>
            <a:xfrm>
              <a:off x="1981199" y="2970043"/>
              <a:ext cx="600652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rot="10800000" flipV="1">
              <a:off x="1981199" y="1818243"/>
              <a:ext cx="6006515" cy="2452843"/>
            </a:xfrm>
            <a:custGeom>
              <a:avLst/>
              <a:gdLst>
                <a:gd name="connsiteX0" fmla="*/ 0 w 8037871"/>
                <a:gd name="connsiteY0" fmla="*/ 256317 h 1981949"/>
                <a:gd name="connsiteX1" fmla="*/ 870155 w 8037871"/>
                <a:gd name="connsiteY1" fmla="*/ 1303452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256317 h 1981949"/>
                <a:gd name="connsiteX1" fmla="*/ 691800 w 8037871"/>
                <a:gd name="connsiteY1" fmla="*/ 995160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698399 h 2424031"/>
                <a:gd name="connsiteX1" fmla="*/ 691800 w 8037871"/>
                <a:gd name="connsiteY1" fmla="*/ 1437242 h 2424031"/>
                <a:gd name="connsiteX2" fmla="*/ 1681317 w 8037871"/>
                <a:gd name="connsiteY2" fmla="*/ 550915 h 2424031"/>
                <a:gd name="connsiteX3" fmla="*/ 2344994 w 8037871"/>
                <a:gd name="connsiteY3" fmla="*/ 949122 h 2424031"/>
                <a:gd name="connsiteX4" fmla="*/ 2728452 w 8037871"/>
                <a:gd name="connsiteY4" fmla="*/ 609909 h 2424031"/>
                <a:gd name="connsiteX5" fmla="*/ 3288891 w 8037871"/>
                <a:gd name="connsiteY5" fmla="*/ 2423960 h 2424031"/>
                <a:gd name="connsiteX6" fmla="*/ 3760839 w 8037871"/>
                <a:gd name="connsiteY6" fmla="*/ 536167 h 2424031"/>
                <a:gd name="connsiteX7" fmla="*/ 4218039 w 8037871"/>
                <a:gd name="connsiteY7" fmla="*/ 963870 h 2424031"/>
                <a:gd name="connsiteX8" fmla="*/ 4837471 w 8037871"/>
                <a:gd name="connsiteY8" fmla="*/ 683651 h 2424031"/>
                <a:gd name="connsiteX9" fmla="*/ 5515897 w 8037871"/>
                <a:gd name="connsiteY9" fmla="*/ 1008115 h 2424031"/>
                <a:gd name="connsiteX10" fmla="*/ 6004995 w 8037871"/>
                <a:gd name="connsiteY10" fmla="*/ 7327 h 2424031"/>
                <a:gd name="connsiteX11" fmla="*/ 6400800 w 8037871"/>
                <a:gd name="connsiteY11" fmla="*/ 550915 h 2424031"/>
                <a:gd name="connsiteX12" fmla="*/ 6916994 w 8037871"/>
                <a:gd name="connsiteY12" fmla="*/ 477173 h 2424031"/>
                <a:gd name="connsiteX13" fmla="*/ 7359446 w 8037871"/>
                <a:gd name="connsiteY13" fmla="*/ 801638 h 2424031"/>
                <a:gd name="connsiteX14" fmla="*/ 7624917 w 8037871"/>
                <a:gd name="connsiteY14" fmla="*/ 1539057 h 2424031"/>
                <a:gd name="connsiteX15" fmla="*/ 8037871 w 8037871"/>
                <a:gd name="connsiteY15" fmla="*/ 742644 h 2424031"/>
                <a:gd name="connsiteX0" fmla="*/ 0 w 8037871"/>
                <a:gd name="connsiteY0" fmla="*/ 873113 h 2598745"/>
                <a:gd name="connsiteX1" fmla="*/ 691800 w 8037871"/>
                <a:gd name="connsiteY1" fmla="*/ 1611956 h 2598745"/>
                <a:gd name="connsiteX2" fmla="*/ 1681317 w 8037871"/>
                <a:gd name="connsiteY2" fmla="*/ 725629 h 2598745"/>
                <a:gd name="connsiteX3" fmla="*/ 2344994 w 8037871"/>
                <a:gd name="connsiteY3" fmla="*/ 1123836 h 2598745"/>
                <a:gd name="connsiteX4" fmla="*/ 2728452 w 8037871"/>
                <a:gd name="connsiteY4" fmla="*/ 784623 h 2598745"/>
                <a:gd name="connsiteX5" fmla="*/ 3288891 w 8037871"/>
                <a:gd name="connsiteY5" fmla="*/ 2598674 h 2598745"/>
                <a:gd name="connsiteX6" fmla="*/ 3760839 w 8037871"/>
                <a:gd name="connsiteY6" fmla="*/ 710881 h 2598745"/>
                <a:gd name="connsiteX7" fmla="*/ 4218039 w 8037871"/>
                <a:gd name="connsiteY7" fmla="*/ 1138584 h 2598745"/>
                <a:gd name="connsiteX8" fmla="*/ 4837471 w 8037871"/>
                <a:gd name="connsiteY8" fmla="*/ 858365 h 2598745"/>
                <a:gd name="connsiteX9" fmla="*/ 5515897 w 8037871"/>
                <a:gd name="connsiteY9" fmla="*/ 1182829 h 2598745"/>
                <a:gd name="connsiteX10" fmla="*/ 5915586 w 8037871"/>
                <a:gd name="connsiteY10" fmla="*/ 5874 h 2598745"/>
                <a:gd name="connsiteX11" fmla="*/ 6400800 w 8037871"/>
                <a:gd name="connsiteY11" fmla="*/ 725629 h 2598745"/>
                <a:gd name="connsiteX12" fmla="*/ 6916994 w 8037871"/>
                <a:gd name="connsiteY12" fmla="*/ 651887 h 2598745"/>
                <a:gd name="connsiteX13" fmla="*/ 7359446 w 8037871"/>
                <a:gd name="connsiteY13" fmla="*/ 976352 h 2598745"/>
                <a:gd name="connsiteX14" fmla="*/ 7624917 w 8037871"/>
                <a:gd name="connsiteY14" fmla="*/ 1713771 h 2598745"/>
                <a:gd name="connsiteX15" fmla="*/ 8037871 w 8037871"/>
                <a:gd name="connsiteY15"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33117 w 7346071"/>
                <a:gd name="connsiteY13" fmla="*/ 171377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06135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133764 h 2598745"/>
                <a:gd name="connsiteX14" fmla="*/ 7346071 w 7346071"/>
                <a:gd name="connsiteY14" fmla="*/ 917358 h 2598745"/>
                <a:gd name="connsiteX0" fmla="*/ 0 w 7346071"/>
                <a:gd name="connsiteY0" fmla="*/ 1611956 h 2598737"/>
                <a:gd name="connsiteX1" fmla="*/ 989517 w 7346071"/>
                <a:gd name="connsiteY1" fmla="*/ 725629 h 2598737"/>
                <a:gd name="connsiteX2" fmla="*/ 1653194 w 7346071"/>
                <a:gd name="connsiteY2" fmla="*/ 1123836 h 2598737"/>
                <a:gd name="connsiteX3" fmla="*/ 2053306 w 7346071"/>
                <a:gd name="connsiteY3" fmla="*/ 639797 h 2598737"/>
                <a:gd name="connsiteX4" fmla="*/ 2597091 w 7346071"/>
                <a:gd name="connsiteY4" fmla="*/ 2598674 h 2598737"/>
                <a:gd name="connsiteX5" fmla="*/ 3069039 w 7346071"/>
                <a:gd name="connsiteY5" fmla="*/ 710881 h 2598737"/>
                <a:gd name="connsiteX6" fmla="*/ 3526239 w 7346071"/>
                <a:gd name="connsiteY6" fmla="*/ 1138584 h 2598737"/>
                <a:gd name="connsiteX7" fmla="*/ 4145671 w 7346071"/>
                <a:gd name="connsiteY7" fmla="*/ 858365 h 2598737"/>
                <a:gd name="connsiteX8" fmla="*/ 4824097 w 7346071"/>
                <a:gd name="connsiteY8" fmla="*/ 1182829 h 2598737"/>
                <a:gd name="connsiteX9" fmla="*/ 5223786 w 7346071"/>
                <a:gd name="connsiteY9" fmla="*/ 5874 h 2598737"/>
                <a:gd name="connsiteX10" fmla="*/ 5709000 w 7346071"/>
                <a:gd name="connsiteY10" fmla="*/ 725629 h 2598737"/>
                <a:gd name="connsiteX11" fmla="*/ 6225194 w 7346071"/>
                <a:gd name="connsiteY11" fmla="*/ 651887 h 2598737"/>
                <a:gd name="connsiteX12" fmla="*/ 6667646 w 7346071"/>
                <a:gd name="connsiteY12" fmla="*/ 976352 h 2598737"/>
                <a:gd name="connsiteX13" fmla="*/ 6999735 w 7346071"/>
                <a:gd name="connsiteY13" fmla="*/ 2133764 h 2598737"/>
                <a:gd name="connsiteX14" fmla="*/ 7346071 w 7346071"/>
                <a:gd name="connsiteY14" fmla="*/ 917358 h 2598737"/>
                <a:gd name="connsiteX0" fmla="*/ 0 w 7346071"/>
                <a:gd name="connsiteY0" fmla="*/ 1611956 h 2602869"/>
                <a:gd name="connsiteX1" fmla="*/ 989517 w 7346071"/>
                <a:gd name="connsiteY1" fmla="*/ 725629 h 2602869"/>
                <a:gd name="connsiteX2" fmla="*/ 1653194 w 7346071"/>
                <a:gd name="connsiteY2" fmla="*/ 1123836 h 2602869"/>
                <a:gd name="connsiteX3" fmla="*/ 2053306 w 7346071"/>
                <a:gd name="connsiteY3" fmla="*/ 639797 h 2602869"/>
                <a:gd name="connsiteX4" fmla="*/ 2597091 w 7346071"/>
                <a:gd name="connsiteY4" fmla="*/ 2598674 h 2602869"/>
                <a:gd name="connsiteX5" fmla="*/ 3052384 w 7346071"/>
                <a:gd name="connsiteY5" fmla="*/ 1159839 h 2602869"/>
                <a:gd name="connsiteX6" fmla="*/ 3526239 w 7346071"/>
                <a:gd name="connsiteY6" fmla="*/ 1138584 h 2602869"/>
                <a:gd name="connsiteX7" fmla="*/ 4145671 w 7346071"/>
                <a:gd name="connsiteY7" fmla="*/ 858365 h 2602869"/>
                <a:gd name="connsiteX8" fmla="*/ 4824097 w 7346071"/>
                <a:gd name="connsiteY8" fmla="*/ 1182829 h 2602869"/>
                <a:gd name="connsiteX9" fmla="*/ 5223786 w 7346071"/>
                <a:gd name="connsiteY9" fmla="*/ 5874 h 2602869"/>
                <a:gd name="connsiteX10" fmla="*/ 5709000 w 7346071"/>
                <a:gd name="connsiteY10" fmla="*/ 725629 h 2602869"/>
                <a:gd name="connsiteX11" fmla="*/ 6225194 w 7346071"/>
                <a:gd name="connsiteY11" fmla="*/ 651887 h 2602869"/>
                <a:gd name="connsiteX12" fmla="*/ 6667646 w 7346071"/>
                <a:gd name="connsiteY12" fmla="*/ 976352 h 2602869"/>
                <a:gd name="connsiteX13" fmla="*/ 6999735 w 7346071"/>
                <a:gd name="connsiteY13" fmla="*/ 2133764 h 2602869"/>
                <a:gd name="connsiteX14" fmla="*/ 7346071 w 7346071"/>
                <a:gd name="connsiteY14" fmla="*/ 917358 h 26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46071" h="2602869">
                  <a:moveTo>
                    <a:pt x="0" y="1611956"/>
                  </a:moveTo>
                  <a:cubicBezTo>
                    <a:pt x="280220" y="1587375"/>
                    <a:pt x="713985" y="806982"/>
                    <a:pt x="989517" y="725629"/>
                  </a:cubicBezTo>
                  <a:cubicBezTo>
                    <a:pt x="1265049" y="644276"/>
                    <a:pt x="1475896" y="1138141"/>
                    <a:pt x="1653194" y="1123836"/>
                  </a:cubicBezTo>
                  <a:cubicBezTo>
                    <a:pt x="1830492" y="1109531"/>
                    <a:pt x="1895990" y="393991"/>
                    <a:pt x="2053306" y="639797"/>
                  </a:cubicBezTo>
                  <a:cubicBezTo>
                    <a:pt x="2210622" y="885603"/>
                    <a:pt x="2430578" y="2512000"/>
                    <a:pt x="2597091" y="2598674"/>
                  </a:cubicBezTo>
                  <a:cubicBezTo>
                    <a:pt x="2763604" y="2685348"/>
                    <a:pt x="2897526" y="1403187"/>
                    <a:pt x="3052384" y="1159839"/>
                  </a:cubicBezTo>
                  <a:cubicBezTo>
                    <a:pt x="3207242" y="916491"/>
                    <a:pt x="3344025" y="1188830"/>
                    <a:pt x="3526239" y="1138584"/>
                  </a:cubicBezTo>
                  <a:cubicBezTo>
                    <a:pt x="3708453" y="1088338"/>
                    <a:pt x="3929361" y="850991"/>
                    <a:pt x="4145671" y="858365"/>
                  </a:cubicBezTo>
                  <a:cubicBezTo>
                    <a:pt x="4361981" y="865739"/>
                    <a:pt x="4644411" y="1324911"/>
                    <a:pt x="4824097" y="1182829"/>
                  </a:cubicBezTo>
                  <a:cubicBezTo>
                    <a:pt x="5003783" y="1040747"/>
                    <a:pt x="5076302" y="82074"/>
                    <a:pt x="5223786" y="5874"/>
                  </a:cubicBezTo>
                  <a:cubicBezTo>
                    <a:pt x="5371270" y="-70326"/>
                    <a:pt x="5542099" y="617960"/>
                    <a:pt x="5709000" y="725629"/>
                  </a:cubicBezTo>
                  <a:cubicBezTo>
                    <a:pt x="5875901" y="833298"/>
                    <a:pt x="6065420" y="610100"/>
                    <a:pt x="6225194" y="651887"/>
                  </a:cubicBezTo>
                  <a:cubicBezTo>
                    <a:pt x="6384968" y="693674"/>
                    <a:pt x="6538556" y="729373"/>
                    <a:pt x="6667646" y="976352"/>
                  </a:cubicBezTo>
                  <a:cubicBezTo>
                    <a:pt x="6796736" y="1223331"/>
                    <a:pt x="6886664" y="2143596"/>
                    <a:pt x="6999735" y="2133764"/>
                  </a:cubicBezTo>
                  <a:cubicBezTo>
                    <a:pt x="7112806" y="2123932"/>
                    <a:pt x="7196129" y="1310648"/>
                    <a:pt x="7346071" y="917358"/>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8"/>
          <p:cNvGrpSpPr/>
          <p:nvPr/>
        </p:nvGrpSpPr>
        <p:grpSpPr>
          <a:xfrm>
            <a:off x="2209966" y="4221163"/>
            <a:ext cx="2743034" cy="1641025"/>
            <a:chOff x="1981563" y="1447800"/>
            <a:chExt cx="6016754" cy="3441566"/>
          </a:xfrm>
        </p:grpSpPr>
        <p:sp>
          <p:nvSpPr>
            <p:cNvPr id="45" name="TextBox 44"/>
            <p:cNvSpPr txBox="1"/>
            <p:nvPr/>
          </p:nvSpPr>
          <p:spPr>
            <a:xfrm>
              <a:off x="1981563" y="4114801"/>
              <a:ext cx="6016752" cy="774565"/>
            </a:xfrm>
            <a:prstGeom prst="rect">
              <a:avLst/>
            </a:prstGeom>
            <a:solidFill>
              <a:schemeClr val="tx2"/>
            </a:solidFill>
            <a:ln>
              <a:solidFill>
                <a:schemeClr val="tx1"/>
              </a:solidFill>
            </a:ln>
          </p:spPr>
          <p:txBody>
            <a:bodyPr wrap="square" rtlCol="0">
              <a:spAutoFit/>
            </a:bodyPr>
            <a:lstStyle/>
            <a:p>
              <a:pPr algn="ctr"/>
              <a:endParaRPr lang="en-US" dirty="0">
                <a:solidFill>
                  <a:schemeClr val="bg1"/>
                </a:solidFill>
              </a:endParaRPr>
            </a:p>
          </p:txBody>
        </p:sp>
        <p:sp>
          <p:nvSpPr>
            <p:cNvPr id="46" name="TextBox 45"/>
            <p:cNvSpPr txBox="1"/>
            <p:nvPr/>
          </p:nvSpPr>
          <p:spPr>
            <a:xfrm>
              <a:off x="1981565" y="1447800"/>
              <a:ext cx="6016752" cy="774565"/>
            </a:xfrm>
            <a:prstGeom prst="rect">
              <a:avLst/>
            </a:prstGeom>
            <a:solidFill>
              <a:schemeClr val="tx2"/>
            </a:solidFill>
            <a:ln>
              <a:solidFill>
                <a:schemeClr val="tx1"/>
              </a:solidFill>
            </a:ln>
          </p:spPr>
          <p:txBody>
            <a:bodyPr wrap="square" rtlCol="0">
              <a:spAutoFit/>
            </a:bodyPr>
            <a:lstStyle/>
            <a:p>
              <a:pPr algn="ctr"/>
              <a:endParaRPr lang="en-US" dirty="0">
                <a:solidFill>
                  <a:schemeClr val="bg1"/>
                </a:solidFill>
              </a:endParaRPr>
            </a:p>
          </p:txBody>
        </p:sp>
      </p:grpSp>
      <p:sp>
        <p:nvSpPr>
          <p:cNvPr id="40" name="Rectangle 39"/>
          <p:cNvSpPr/>
          <p:nvPr/>
        </p:nvSpPr>
        <p:spPr>
          <a:xfrm>
            <a:off x="2209800" y="4397800"/>
            <a:ext cx="2738368" cy="1095057"/>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p:cNvSpPr/>
          <p:nvPr/>
        </p:nvSpPr>
        <p:spPr>
          <a:xfrm>
            <a:off x="2209800" y="4581147"/>
            <a:ext cx="2738368" cy="730038"/>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p:cNvSpPr/>
          <p:nvPr/>
        </p:nvSpPr>
        <p:spPr>
          <a:xfrm>
            <a:off x="2209800" y="4764497"/>
            <a:ext cx="2738368" cy="365019"/>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3" name="Straight Connector 42"/>
          <p:cNvCxnSpPr>
            <a:stCxn id="42" idx="1"/>
            <a:endCxn id="42" idx="3"/>
          </p:cNvCxnSpPr>
          <p:nvPr/>
        </p:nvCxnSpPr>
        <p:spPr>
          <a:xfrm>
            <a:off x="2209800" y="4947005"/>
            <a:ext cx="273836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rot="10800000" flipV="1">
            <a:off x="2223449" y="4362446"/>
            <a:ext cx="2724719" cy="1041708"/>
          </a:xfrm>
          <a:custGeom>
            <a:avLst/>
            <a:gdLst>
              <a:gd name="connsiteX0" fmla="*/ 0 w 8037871"/>
              <a:gd name="connsiteY0" fmla="*/ 256317 h 1981949"/>
              <a:gd name="connsiteX1" fmla="*/ 870155 w 8037871"/>
              <a:gd name="connsiteY1" fmla="*/ 1303452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256317 h 1981949"/>
              <a:gd name="connsiteX1" fmla="*/ 691800 w 8037871"/>
              <a:gd name="connsiteY1" fmla="*/ 995160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698399 h 2424031"/>
              <a:gd name="connsiteX1" fmla="*/ 691800 w 8037871"/>
              <a:gd name="connsiteY1" fmla="*/ 1437242 h 2424031"/>
              <a:gd name="connsiteX2" fmla="*/ 1681317 w 8037871"/>
              <a:gd name="connsiteY2" fmla="*/ 550915 h 2424031"/>
              <a:gd name="connsiteX3" fmla="*/ 2344994 w 8037871"/>
              <a:gd name="connsiteY3" fmla="*/ 949122 h 2424031"/>
              <a:gd name="connsiteX4" fmla="*/ 2728452 w 8037871"/>
              <a:gd name="connsiteY4" fmla="*/ 609909 h 2424031"/>
              <a:gd name="connsiteX5" fmla="*/ 3288891 w 8037871"/>
              <a:gd name="connsiteY5" fmla="*/ 2423960 h 2424031"/>
              <a:gd name="connsiteX6" fmla="*/ 3760839 w 8037871"/>
              <a:gd name="connsiteY6" fmla="*/ 536167 h 2424031"/>
              <a:gd name="connsiteX7" fmla="*/ 4218039 w 8037871"/>
              <a:gd name="connsiteY7" fmla="*/ 963870 h 2424031"/>
              <a:gd name="connsiteX8" fmla="*/ 4837471 w 8037871"/>
              <a:gd name="connsiteY8" fmla="*/ 683651 h 2424031"/>
              <a:gd name="connsiteX9" fmla="*/ 5515897 w 8037871"/>
              <a:gd name="connsiteY9" fmla="*/ 1008115 h 2424031"/>
              <a:gd name="connsiteX10" fmla="*/ 6004995 w 8037871"/>
              <a:gd name="connsiteY10" fmla="*/ 7327 h 2424031"/>
              <a:gd name="connsiteX11" fmla="*/ 6400800 w 8037871"/>
              <a:gd name="connsiteY11" fmla="*/ 550915 h 2424031"/>
              <a:gd name="connsiteX12" fmla="*/ 6916994 w 8037871"/>
              <a:gd name="connsiteY12" fmla="*/ 477173 h 2424031"/>
              <a:gd name="connsiteX13" fmla="*/ 7359446 w 8037871"/>
              <a:gd name="connsiteY13" fmla="*/ 801638 h 2424031"/>
              <a:gd name="connsiteX14" fmla="*/ 7624917 w 8037871"/>
              <a:gd name="connsiteY14" fmla="*/ 1539057 h 2424031"/>
              <a:gd name="connsiteX15" fmla="*/ 8037871 w 8037871"/>
              <a:gd name="connsiteY15" fmla="*/ 742644 h 2424031"/>
              <a:gd name="connsiteX0" fmla="*/ 0 w 8037871"/>
              <a:gd name="connsiteY0" fmla="*/ 873113 h 2598745"/>
              <a:gd name="connsiteX1" fmla="*/ 691800 w 8037871"/>
              <a:gd name="connsiteY1" fmla="*/ 1611956 h 2598745"/>
              <a:gd name="connsiteX2" fmla="*/ 1681317 w 8037871"/>
              <a:gd name="connsiteY2" fmla="*/ 725629 h 2598745"/>
              <a:gd name="connsiteX3" fmla="*/ 2344994 w 8037871"/>
              <a:gd name="connsiteY3" fmla="*/ 1123836 h 2598745"/>
              <a:gd name="connsiteX4" fmla="*/ 2728452 w 8037871"/>
              <a:gd name="connsiteY4" fmla="*/ 784623 h 2598745"/>
              <a:gd name="connsiteX5" fmla="*/ 3288891 w 8037871"/>
              <a:gd name="connsiteY5" fmla="*/ 2598674 h 2598745"/>
              <a:gd name="connsiteX6" fmla="*/ 3760839 w 8037871"/>
              <a:gd name="connsiteY6" fmla="*/ 710881 h 2598745"/>
              <a:gd name="connsiteX7" fmla="*/ 4218039 w 8037871"/>
              <a:gd name="connsiteY7" fmla="*/ 1138584 h 2598745"/>
              <a:gd name="connsiteX8" fmla="*/ 4837471 w 8037871"/>
              <a:gd name="connsiteY8" fmla="*/ 858365 h 2598745"/>
              <a:gd name="connsiteX9" fmla="*/ 5515897 w 8037871"/>
              <a:gd name="connsiteY9" fmla="*/ 1182829 h 2598745"/>
              <a:gd name="connsiteX10" fmla="*/ 5915586 w 8037871"/>
              <a:gd name="connsiteY10" fmla="*/ 5874 h 2598745"/>
              <a:gd name="connsiteX11" fmla="*/ 6400800 w 8037871"/>
              <a:gd name="connsiteY11" fmla="*/ 725629 h 2598745"/>
              <a:gd name="connsiteX12" fmla="*/ 6916994 w 8037871"/>
              <a:gd name="connsiteY12" fmla="*/ 651887 h 2598745"/>
              <a:gd name="connsiteX13" fmla="*/ 7359446 w 8037871"/>
              <a:gd name="connsiteY13" fmla="*/ 976352 h 2598745"/>
              <a:gd name="connsiteX14" fmla="*/ 7624917 w 8037871"/>
              <a:gd name="connsiteY14" fmla="*/ 1713771 h 2598745"/>
              <a:gd name="connsiteX15" fmla="*/ 8037871 w 8037871"/>
              <a:gd name="connsiteY15"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33117 w 7346071"/>
              <a:gd name="connsiteY13" fmla="*/ 171377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06135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133764 h 2598745"/>
              <a:gd name="connsiteX14" fmla="*/ 7346071 w 7346071"/>
              <a:gd name="connsiteY14" fmla="*/ 917358 h 2598745"/>
              <a:gd name="connsiteX0" fmla="*/ 0 w 7346071"/>
              <a:gd name="connsiteY0" fmla="*/ 1611956 h 2598737"/>
              <a:gd name="connsiteX1" fmla="*/ 989517 w 7346071"/>
              <a:gd name="connsiteY1" fmla="*/ 725629 h 2598737"/>
              <a:gd name="connsiteX2" fmla="*/ 1653194 w 7346071"/>
              <a:gd name="connsiteY2" fmla="*/ 1123836 h 2598737"/>
              <a:gd name="connsiteX3" fmla="*/ 2053306 w 7346071"/>
              <a:gd name="connsiteY3" fmla="*/ 639797 h 2598737"/>
              <a:gd name="connsiteX4" fmla="*/ 2597091 w 7346071"/>
              <a:gd name="connsiteY4" fmla="*/ 2598674 h 2598737"/>
              <a:gd name="connsiteX5" fmla="*/ 3069039 w 7346071"/>
              <a:gd name="connsiteY5" fmla="*/ 710881 h 2598737"/>
              <a:gd name="connsiteX6" fmla="*/ 3526239 w 7346071"/>
              <a:gd name="connsiteY6" fmla="*/ 1138584 h 2598737"/>
              <a:gd name="connsiteX7" fmla="*/ 4145671 w 7346071"/>
              <a:gd name="connsiteY7" fmla="*/ 858365 h 2598737"/>
              <a:gd name="connsiteX8" fmla="*/ 4824097 w 7346071"/>
              <a:gd name="connsiteY8" fmla="*/ 1182829 h 2598737"/>
              <a:gd name="connsiteX9" fmla="*/ 5223786 w 7346071"/>
              <a:gd name="connsiteY9" fmla="*/ 5874 h 2598737"/>
              <a:gd name="connsiteX10" fmla="*/ 5709000 w 7346071"/>
              <a:gd name="connsiteY10" fmla="*/ 725629 h 2598737"/>
              <a:gd name="connsiteX11" fmla="*/ 6225194 w 7346071"/>
              <a:gd name="connsiteY11" fmla="*/ 651887 h 2598737"/>
              <a:gd name="connsiteX12" fmla="*/ 6667646 w 7346071"/>
              <a:gd name="connsiteY12" fmla="*/ 976352 h 2598737"/>
              <a:gd name="connsiteX13" fmla="*/ 6999735 w 7346071"/>
              <a:gd name="connsiteY13" fmla="*/ 2133764 h 2598737"/>
              <a:gd name="connsiteX14" fmla="*/ 7346071 w 7346071"/>
              <a:gd name="connsiteY14" fmla="*/ 917358 h 2598737"/>
              <a:gd name="connsiteX0" fmla="*/ 0 w 7346071"/>
              <a:gd name="connsiteY0" fmla="*/ 1611956 h 2602869"/>
              <a:gd name="connsiteX1" fmla="*/ 989517 w 7346071"/>
              <a:gd name="connsiteY1" fmla="*/ 725629 h 2602869"/>
              <a:gd name="connsiteX2" fmla="*/ 1653194 w 7346071"/>
              <a:gd name="connsiteY2" fmla="*/ 1123836 h 2602869"/>
              <a:gd name="connsiteX3" fmla="*/ 2053306 w 7346071"/>
              <a:gd name="connsiteY3" fmla="*/ 639797 h 2602869"/>
              <a:gd name="connsiteX4" fmla="*/ 2597091 w 7346071"/>
              <a:gd name="connsiteY4" fmla="*/ 2598674 h 2602869"/>
              <a:gd name="connsiteX5" fmla="*/ 3052384 w 7346071"/>
              <a:gd name="connsiteY5" fmla="*/ 1159839 h 2602869"/>
              <a:gd name="connsiteX6" fmla="*/ 3526239 w 7346071"/>
              <a:gd name="connsiteY6" fmla="*/ 1138584 h 2602869"/>
              <a:gd name="connsiteX7" fmla="*/ 4145671 w 7346071"/>
              <a:gd name="connsiteY7" fmla="*/ 858365 h 2602869"/>
              <a:gd name="connsiteX8" fmla="*/ 4824097 w 7346071"/>
              <a:gd name="connsiteY8" fmla="*/ 1182829 h 2602869"/>
              <a:gd name="connsiteX9" fmla="*/ 5223786 w 7346071"/>
              <a:gd name="connsiteY9" fmla="*/ 5874 h 2602869"/>
              <a:gd name="connsiteX10" fmla="*/ 5709000 w 7346071"/>
              <a:gd name="connsiteY10" fmla="*/ 725629 h 2602869"/>
              <a:gd name="connsiteX11" fmla="*/ 6225194 w 7346071"/>
              <a:gd name="connsiteY11" fmla="*/ 651887 h 2602869"/>
              <a:gd name="connsiteX12" fmla="*/ 6667646 w 7346071"/>
              <a:gd name="connsiteY12" fmla="*/ 976352 h 2602869"/>
              <a:gd name="connsiteX13" fmla="*/ 6999735 w 7346071"/>
              <a:gd name="connsiteY13" fmla="*/ 2133764 h 2602869"/>
              <a:gd name="connsiteX14" fmla="*/ 7346071 w 7346071"/>
              <a:gd name="connsiteY14" fmla="*/ 917358 h 2602869"/>
              <a:gd name="connsiteX0" fmla="*/ 0 w 7346071"/>
              <a:gd name="connsiteY0" fmla="*/ 1311278 h 2302191"/>
              <a:gd name="connsiteX1" fmla="*/ 989517 w 7346071"/>
              <a:gd name="connsiteY1" fmla="*/ 424951 h 2302191"/>
              <a:gd name="connsiteX2" fmla="*/ 1653194 w 7346071"/>
              <a:gd name="connsiteY2" fmla="*/ 823158 h 2302191"/>
              <a:gd name="connsiteX3" fmla="*/ 2053306 w 7346071"/>
              <a:gd name="connsiteY3" fmla="*/ 339119 h 2302191"/>
              <a:gd name="connsiteX4" fmla="*/ 2597091 w 7346071"/>
              <a:gd name="connsiteY4" fmla="*/ 2297996 h 2302191"/>
              <a:gd name="connsiteX5" fmla="*/ 3052384 w 7346071"/>
              <a:gd name="connsiteY5" fmla="*/ 859161 h 2302191"/>
              <a:gd name="connsiteX6" fmla="*/ 3526239 w 7346071"/>
              <a:gd name="connsiteY6" fmla="*/ 837906 h 2302191"/>
              <a:gd name="connsiteX7" fmla="*/ 4145671 w 7346071"/>
              <a:gd name="connsiteY7" fmla="*/ 557687 h 2302191"/>
              <a:gd name="connsiteX8" fmla="*/ 4824097 w 7346071"/>
              <a:gd name="connsiteY8" fmla="*/ 882151 h 2302191"/>
              <a:gd name="connsiteX9" fmla="*/ 5260399 w 7346071"/>
              <a:gd name="connsiteY9" fmla="*/ 8924 h 2302191"/>
              <a:gd name="connsiteX10" fmla="*/ 5709000 w 7346071"/>
              <a:gd name="connsiteY10" fmla="*/ 424951 h 2302191"/>
              <a:gd name="connsiteX11" fmla="*/ 6225194 w 7346071"/>
              <a:gd name="connsiteY11" fmla="*/ 351209 h 2302191"/>
              <a:gd name="connsiteX12" fmla="*/ 6667646 w 7346071"/>
              <a:gd name="connsiteY12" fmla="*/ 675674 h 2302191"/>
              <a:gd name="connsiteX13" fmla="*/ 6999735 w 7346071"/>
              <a:gd name="connsiteY13" fmla="*/ 1833086 h 2302191"/>
              <a:gd name="connsiteX14" fmla="*/ 7346071 w 7346071"/>
              <a:gd name="connsiteY14" fmla="*/ 616680 h 2302191"/>
              <a:gd name="connsiteX0" fmla="*/ 0 w 7346071"/>
              <a:gd name="connsiteY0" fmla="*/ 1690633 h 2681546"/>
              <a:gd name="connsiteX1" fmla="*/ 989517 w 7346071"/>
              <a:gd name="connsiteY1" fmla="*/ 804306 h 2681546"/>
              <a:gd name="connsiteX2" fmla="*/ 1653194 w 7346071"/>
              <a:gd name="connsiteY2" fmla="*/ 1202513 h 2681546"/>
              <a:gd name="connsiteX3" fmla="*/ 2053306 w 7346071"/>
              <a:gd name="connsiteY3" fmla="*/ 718474 h 2681546"/>
              <a:gd name="connsiteX4" fmla="*/ 2597091 w 7346071"/>
              <a:gd name="connsiteY4" fmla="*/ 2677351 h 2681546"/>
              <a:gd name="connsiteX5" fmla="*/ 3052384 w 7346071"/>
              <a:gd name="connsiteY5" fmla="*/ 1238516 h 2681546"/>
              <a:gd name="connsiteX6" fmla="*/ 3526239 w 7346071"/>
              <a:gd name="connsiteY6" fmla="*/ 1217261 h 2681546"/>
              <a:gd name="connsiteX7" fmla="*/ 4145671 w 7346071"/>
              <a:gd name="connsiteY7" fmla="*/ 937042 h 2681546"/>
              <a:gd name="connsiteX8" fmla="*/ 4824097 w 7346071"/>
              <a:gd name="connsiteY8" fmla="*/ 1261506 h 2681546"/>
              <a:gd name="connsiteX9" fmla="*/ 5260399 w 7346071"/>
              <a:gd name="connsiteY9" fmla="*/ 388279 h 2681546"/>
              <a:gd name="connsiteX10" fmla="*/ 5709000 w 7346071"/>
              <a:gd name="connsiteY10" fmla="*/ 804306 h 2681546"/>
              <a:gd name="connsiteX11" fmla="*/ 6298417 w 7346071"/>
              <a:gd name="connsiteY11" fmla="*/ 1618 h 2681546"/>
              <a:gd name="connsiteX12" fmla="*/ 6667646 w 7346071"/>
              <a:gd name="connsiteY12" fmla="*/ 1055029 h 2681546"/>
              <a:gd name="connsiteX13" fmla="*/ 6999735 w 7346071"/>
              <a:gd name="connsiteY13" fmla="*/ 2212441 h 2681546"/>
              <a:gd name="connsiteX14" fmla="*/ 7346071 w 7346071"/>
              <a:gd name="connsiteY14" fmla="*/ 996035 h 2681546"/>
              <a:gd name="connsiteX0" fmla="*/ 0 w 7346071"/>
              <a:gd name="connsiteY0" fmla="*/ 1690633 h 2318299"/>
              <a:gd name="connsiteX1" fmla="*/ 989517 w 7346071"/>
              <a:gd name="connsiteY1" fmla="*/ 804306 h 2318299"/>
              <a:gd name="connsiteX2" fmla="*/ 1653194 w 7346071"/>
              <a:gd name="connsiteY2" fmla="*/ 1202513 h 2318299"/>
              <a:gd name="connsiteX3" fmla="*/ 2053306 w 7346071"/>
              <a:gd name="connsiteY3" fmla="*/ 718474 h 2318299"/>
              <a:gd name="connsiteX4" fmla="*/ 2597092 w 7346071"/>
              <a:gd name="connsiteY4" fmla="*/ 2312878 h 2318299"/>
              <a:gd name="connsiteX5" fmla="*/ 3052384 w 7346071"/>
              <a:gd name="connsiteY5" fmla="*/ 1238516 h 2318299"/>
              <a:gd name="connsiteX6" fmla="*/ 3526239 w 7346071"/>
              <a:gd name="connsiteY6" fmla="*/ 1217261 h 2318299"/>
              <a:gd name="connsiteX7" fmla="*/ 4145671 w 7346071"/>
              <a:gd name="connsiteY7" fmla="*/ 937042 h 2318299"/>
              <a:gd name="connsiteX8" fmla="*/ 4824097 w 7346071"/>
              <a:gd name="connsiteY8" fmla="*/ 1261506 h 2318299"/>
              <a:gd name="connsiteX9" fmla="*/ 5260399 w 7346071"/>
              <a:gd name="connsiteY9" fmla="*/ 388279 h 2318299"/>
              <a:gd name="connsiteX10" fmla="*/ 5709000 w 7346071"/>
              <a:gd name="connsiteY10" fmla="*/ 804306 h 2318299"/>
              <a:gd name="connsiteX11" fmla="*/ 6298417 w 7346071"/>
              <a:gd name="connsiteY11" fmla="*/ 1618 h 2318299"/>
              <a:gd name="connsiteX12" fmla="*/ 6667646 w 7346071"/>
              <a:gd name="connsiteY12" fmla="*/ 1055029 h 2318299"/>
              <a:gd name="connsiteX13" fmla="*/ 6999735 w 7346071"/>
              <a:gd name="connsiteY13" fmla="*/ 2212441 h 2318299"/>
              <a:gd name="connsiteX14" fmla="*/ 7346071 w 7346071"/>
              <a:gd name="connsiteY14" fmla="*/ 996035 h 2318299"/>
              <a:gd name="connsiteX0" fmla="*/ 0 w 7346071"/>
              <a:gd name="connsiteY0" fmla="*/ 1690633 h 2318299"/>
              <a:gd name="connsiteX1" fmla="*/ 989518 w 7346071"/>
              <a:gd name="connsiteY1" fmla="*/ 287968 h 2318299"/>
              <a:gd name="connsiteX2" fmla="*/ 1653194 w 7346071"/>
              <a:gd name="connsiteY2" fmla="*/ 1202513 h 2318299"/>
              <a:gd name="connsiteX3" fmla="*/ 2053306 w 7346071"/>
              <a:gd name="connsiteY3" fmla="*/ 718474 h 2318299"/>
              <a:gd name="connsiteX4" fmla="*/ 2597092 w 7346071"/>
              <a:gd name="connsiteY4" fmla="*/ 2312878 h 2318299"/>
              <a:gd name="connsiteX5" fmla="*/ 3052384 w 7346071"/>
              <a:gd name="connsiteY5" fmla="*/ 1238516 h 2318299"/>
              <a:gd name="connsiteX6" fmla="*/ 3526239 w 7346071"/>
              <a:gd name="connsiteY6" fmla="*/ 1217261 h 2318299"/>
              <a:gd name="connsiteX7" fmla="*/ 4145671 w 7346071"/>
              <a:gd name="connsiteY7" fmla="*/ 937042 h 2318299"/>
              <a:gd name="connsiteX8" fmla="*/ 4824097 w 7346071"/>
              <a:gd name="connsiteY8" fmla="*/ 1261506 h 2318299"/>
              <a:gd name="connsiteX9" fmla="*/ 5260399 w 7346071"/>
              <a:gd name="connsiteY9" fmla="*/ 388279 h 2318299"/>
              <a:gd name="connsiteX10" fmla="*/ 5709000 w 7346071"/>
              <a:gd name="connsiteY10" fmla="*/ 804306 h 2318299"/>
              <a:gd name="connsiteX11" fmla="*/ 6298417 w 7346071"/>
              <a:gd name="connsiteY11" fmla="*/ 1618 h 2318299"/>
              <a:gd name="connsiteX12" fmla="*/ 6667646 w 7346071"/>
              <a:gd name="connsiteY12" fmla="*/ 1055029 h 2318299"/>
              <a:gd name="connsiteX13" fmla="*/ 6999735 w 7346071"/>
              <a:gd name="connsiteY13" fmla="*/ 2212441 h 2318299"/>
              <a:gd name="connsiteX14" fmla="*/ 7346071 w 7346071"/>
              <a:gd name="connsiteY14" fmla="*/ 996035 h 2318299"/>
              <a:gd name="connsiteX0" fmla="*/ 0 w 7346071"/>
              <a:gd name="connsiteY0" fmla="*/ 1690633 h 2318299"/>
              <a:gd name="connsiteX1" fmla="*/ 989518 w 7346071"/>
              <a:gd name="connsiteY1" fmla="*/ 287968 h 2318299"/>
              <a:gd name="connsiteX2" fmla="*/ 1653194 w 7346071"/>
              <a:gd name="connsiteY2" fmla="*/ 1202513 h 2318299"/>
              <a:gd name="connsiteX3" fmla="*/ 2053306 w 7346071"/>
              <a:gd name="connsiteY3" fmla="*/ 718474 h 2318299"/>
              <a:gd name="connsiteX4" fmla="*/ 2597092 w 7346071"/>
              <a:gd name="connsiteY4" fmla="*/ 2312878 h 2318299"/>
              <a:gd name="connsiteX5" fmla="*/ 3052384 w 7346071"/>
              <a:gd name="connsiteY5" fmla="*/ 1238516 h 2318299"/>
              <a:gd name="connsiteX6" fmla="*/ 3526239 w 7346071"/>
              <a:gd name="connsiteY6" fmla="*/ 1217261 h 2318299"/>
              <a:gd name="connsiteX7" fmla="*/ 4182284 w 7346071"/>
              <a:gd name="connsiteY7" fmla="*/ 1574871 h 2318299"/>
              <a:gd name="connsiteX8" fmla="*/ 4824097 w 7346071"/>
              <a:gd name="connsiteY8" fmla="*/ 1261506 h 2318299"/>
              <a:gd name="connsiteX9" fmla="*/ 5260399 w 7346071"/>
              <a:gd name="connsiteY9" fmla="*/ 388279 h 2318299"/>
              <a:gd name="connsiteX10" fmla="*/ 5709000 w 7346071"/>
              <a:gd name="connsiteY10" fmla="*/ 804306 h 2318299"/>
              <a:gd name="connsiteX11" fmla="*/ 6298417 w 7346071"/>
              <a:gd name="connsiteY11" fmla="*/ 1618 h 2318299"/>
              <a:gd name="connsiteX12" fmla="*/ 6667646 w 7346071"/>
              <a:gd name="connsiteY12" fmla="*/ 1055029 h 2318299"/>
              <a:gd name="connsiteX13" fmla="*/ 6999735 w 7346071"/>
              <a:gd name="connsiteY13" fmla="*/ 2212441 h 2318299"/>
              <a:gd name="connsiteX14" fmla="*/ 7346071 w 7346071"/>
              <a:gd name="connsiteY14" fmla="*/ 996035 h 2318299"/>
              <a:gd name="connsiteX0" fmla="*/ 0 w 7309458"/>
              <a:gd name="connsiteY0" fmla="*/ 1690633 h 2318299"/>
              <a:gd name="connsiteX1" fmla="*/ 989518 w 7309458"/>
              <a:gd name="connsiteY1" fmla="*/ 287968 h 2318299"/>
              <a:gd name="connsiteX2" fmla="*/ 1653194 w 7309458"/>
              <a:gd name="connsiteY2" fmla="*/ 1202513 h 2318299"/>
              <a:gd name="connsiteX3" fmla="*/ 2053306 w 7309458"/>
              <a:gd name="connsiteY3" fmla="*/ 718474 h 2318299"/>
              <a:gd name="connsiteX4" fmla="*/ 2597092 w 7309458"/>
              <a:gd name="connsiteY4" fmla="*/ 2312878 h 2318299"/>
              <a:gd name="connsiteX5" fmla="*/ 3052384 w 7309458"/>
              <a:gd name="connsiteY5" fmla="*/ 1238516 h 2318299"/>
              <a:gd name="connsiteX6" fmla="*/ 3526239 w 7309458"/>
              <a:gd name="connsiteY6" fmla="*/ 1217261 h 2318299"/>
              <a:gd name="connsiteX7" fmla="*/ 4182284 w 7309458"/>
              <a:gd name="connsiteY7" fmla="*/ 1574871 h 2318299"/>
              <a:gd name="connsiteX8" fmla="*/ 4824097 w 7309458"/>
              <a:gd name="connsiteY8" fmla="*/ 1261506 h 2318299"/>
              <a:gd name="connsiteX9" fmla="*/ 5260399 w 7309458"/>
              <a:gd name="connsiteY9" fmla="*/ 388279 h 2318299"/>
              <a:gd name="connsiteX10" fmla="*/ 5709000 w 7309458"/>
              <a:gd name="connsiteY10" fmla="*/ 804306 h 2318299"/>
              <a:gd name="connsiteX11" fmla="*/ 6298417 w 7309458"/>
              <a:gd name="connsiteY11" fmla="*/ 1618 h 2318299"/>
              <a:gd name="connsiteX12" fmla="*/ 6667646 w 7309458"/>
              <a:gd name="connsiteY12" fmla="*/ 1055029 h 2318299"/>
              <a:gd name="connsiteX13" fmla="*/ 6999735 w 7309458"/>
              <a:gd name="connsiteY13" fmla="*/ 2212441 h 2318299"/>
              <a:gd name="connsiteX14" fmla="*/ 7309458 w 7309458"/>
              <a:gd name="connsiteY14" fmla="*/ 1208644 h 2318299"/>
              <a:gd name="connsiteX0" fmla="*/ 0 w 7309458"/>
              <a:gd name="connsiteY0" fmla="*/ 1690633 h 2318299"/>
              <a:gd name="connsiteX1" fmla="*/ 989518 w 7309458"/>
              <a:gd name="connsiteY1" fmla="*/ 287968 h 2318299"/>
              <a:gd name="connsiteX2" fmla="*/ 1653194 w 7309458"/>
              <a:gd name="connsiteY2" fmla="*/ 1202513 h 2318299"/>
              <a:gd name="connsiteX3" fmla="*/ 2053306 w 7309458"/>
              <a:gd name="connsiteY3" fmla="*/ 718474 h 2318299"/>
              <a:gd name="connsiteX4" fmla="*/ 2597092 w 7309458"/>
              <a:gd name="connsiteY4" fmla="*/ 2312878 h 2318299"/>
              <a:gd name="connsiteX5" fmla="*/ 3052384 w 7309458"/>
              <a:gd name="connsiteY5" fmla="*/ 1238516 h 2318299"/>
              <a:gd name="connsiteX6" fmla="*/ 3526239 w 7309458"/>
              <a:gd name="connsiteY6" fmla="*/ 1217261 h 2318299"/>
              <a:gd name="connsiteX7" fmla="*/ 4182284 w 7309458"/>
              <a:gd name="connsiteY7" fmla="*/ 1574871 h 2318299"/>
              <a:gd name="connsiteX8" fmla="*/ 4824097 w 7309458"/>
              <a:gd name="connsiteY8" fmla="*/ 1261506 h 2318299"/>
              <a:gd name="connsiteX9" fmla="*/ 5260399 w 7309458"/>
              <a:gd name="connsiteY9" fmla="*/ 388279 h 2318299"/>
              <a:gd name="connsiteX10" fmla="*/ 5709000 w 7309458"/>
              <a:gd name="connsiteY10" fmla="*/ 804306 h 2318299"/>
              <a:gd name="connsiteX11" fmla="*/ 6298417 w 7309458"/>
              <a:gd name="connsiteY11" fmla="*/ 1618 h 2318299"/>
              <a:gd name="connsiteX12" fmla="*/ 6667646 w 7309458"/>
              <a:gd name="connsiteY12" fmla="*/ 1055029 h 2318299"/>
              <a:gd name="connsiteX13" fmla="*/ 7036348 w 7309458"/>
              <a:gd name="connsiteY13" fmla="*/ 1908713 h 2318299"/>
              <a:gd name="connsiteX14" fmla="*/ 7309458 w 7309458"/>
              <a:gd name="connsiteY14" fmla="*/ 1208644 h 231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9458" h="2318299">
                <a:moveTo>
                  <a:pt x="0" y="1690633"/>
                </a:moveTo>
                <a:cubicBezTo>
                  <a:pt x="280220" y="1666052"/>
                  <a:pt x="713986" y="369321"/>
                  <a:pt x="989518" y="287968"/>
                </a:cubicBezTo>
                <a:cubicBezTo>
                  <a:pt x="1265050" y="206615"/>
                  <a:pt x="1475896" y="1130762"/>
                  <a:pt x="1653194" y="1202513"/>
                </a:cubicBezTo>
                <a:cubicBezTo>
                  <a:pt x="1830492" y="1274264"/>
                  <a:pt x="1895990" y="533413"/>
                  <a:pt x="2053306" y="718474"/>
                </a:cubicBezTo>
                <a:cubicBezTo>
                  <a:pt x="2210622" y="903535"/>
                  <a:pt x="2430579" y="2226204"/>
                  <a:pt x="2597092" y="2312878"/>
                </a:cubicBezTo>
                <a:cubicBezTo>
                  <a:pt x="2763605" y="2399552"/>
                  <a:pt x="2897526" y="1421119"/>
                  <a:pt x="3052384" y="1238516"/>
                </a:cubicBezTo>
                <a:cubicBezTo>
                  <a:pt x="3207242" y="1055913"/>
                  <a:pt x="3337922" y="1161202"/>
                  <a:pt x="3526239" y="1217261"/>
                </a:cubicBezTo>
                <a:cubicBezTo>
                  <a:pt x="3714556" y="1273320"/>
                  <a:pt x="3965974" y="1567497"/>
                  <a:pt x="4182284" y="1574871"/>
                </a:cubicBezTo>
                <a:cubicBezTo>
                  <a:pt x="4398594" y="1582245"/>
                  <a:pt x="4644411" y="1459271"/>
                  <a:pt x="4824097" y="1261506"/>
                </a:cubicBezTo>
                <a:cubicBezTo>
                  <a:pt x="5003783" y="1063741"/>
                  <a:pt x="5112915" y="464479"/>
                  <a:pt x="5260399" y="388279"/>
                </a:cubicBezTo>
                <a:cubicBezTo>
                  <a:pt x="5407883" y="312079"/>
                  <a:pt x="5535997" y="868749"/>
                  <a:pt x="5709000" y="804306"/>
                </a:cubicBezTo>
                <a:cubicBezTo>
                  <a:pt x="5882003" y="739863"/>
                  <a:pt x="6138643" y="-40169"/>
                  <a:pt x="6298417" y="1618"/>
                </a:cubicBezTo>
                <a:cubicBezTo>
                  <a:pt x="6458191" y="43405"/>
                  <a:pt x="6544658" y="737180"/>
                  <a:pt x="6667646" y="1055029"/>
                </a:cubicBezTo>
                <a:cubicBezTo>
                  <a:pt x="6790634" y="1372878"/>
                  <a:pt x="6923277" y="1918545"/>
                  <a:pt x="7036348" y="1908713"/>
                </a:cubicBezTo>
                <a:cubicBezTo>
                  <a:pt x="7149419" y="1898881"/>
                  <a:pt x="7159516" y="1601934"/>
                  <a:pt x="7309458" y="120864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8" name="Group 47"/>
          <p:cNvGrpSpPr/>
          <p:nvPr/>
        </p:nvGrpSpPr>
        <p:grpSpPr>
          <a:xfrm>
            <a:off x="6524042" y="2286000"/>
            <a:ext cx="2619958" cy="1530661"/>
            <a:chOff x="1981563" y="1447800"/>
            <a:chExt cx="6016754" cy="3515176"/>
          </a:xfrm>
        </p:grpSpPr>
        <p:sp>
          <p:nvSpPr>
            <p:cNvPr id="54" name="TextBox 53"/>
            <p:cNvSpPr txBox="1"/>
            <p:nvPr/>
          </p:nvSpPr>
          <p:spPr>
            <a:xfrm>
              <a:off x="1981563" y="4114802"/>
              <a:ext cx="6006151" cy="848174"/>
            </a:xfrm>
            <a:prstGeom prst="rect">
              <a:avLst/>
            </a:prstGeom>
            <a:solidFill>
              <a:schemeClr val="tx2"/>
            </a:solidFill>
            <a:ln>
              <a:solidFill>
                <a:schemeClr val="tx1"/>
              </a:solidFill>
            </a:ln>
          </p:spPr>
          <p:txBody>
            <a:bodyPr wrap="square" rtlCol="0">
              <a:spAutoFit/>
            </a:bodyPr>
            <a:lstStyle/>
            <a:p>
              <a:pPr algn="ctr"/>
              <a:endParaRPr lang="en-US" dirty="0">
                <a:solidFill>
                  <a:schemeClr val="bg1"/>
                </a:solidFill>
              </a:endParaRPr>
            </a:p>
          </p:txBody>
        </p:sp>
        <p:sp>
          <p:nvSpPr>
            <p:cNvPr id="55" name="TextBox 54"/>
            <p:cNvSpPr txBox="1"/>
            <p:nvPr/>
          </p:nvSpPr>
          <p:spPr>
            <a:xfrm>
              <a:off x="1981565" y="1447800"/>
              <a:ext cx="6016752" cy="848174"/>
            </a:xfrm>
            <a:prstGeom prst="rect">
              <a:avLst/>
            </a:prstGeom>
            <a:solidFill>
              <a:schemeClr val="tx2"/>
            </a:solidFill>
            <a:ln>
              <a:solidFill>
                <a:schemeClr val="tx1"/>
              </a:solidFill>
            </a:ln>
          </p:spPr>
          <p:txBody>
            <a:bodyPr wrap="square" rtlCol="0">
              <a:spAutoFit/>
            </a:bodyPr>
            <a:lstStyle/>
            <a:p>
              <a:pPr algn="ctr"/>
              <a:endParaRPr lang="en-US" dirty="0">
                <a:solidFill>
                  <a:schemeClr val="bg1"/>
                </a:solidFill>
              </a:endParaRPr>
            </a:p>
          </p:txBody>
        </p:sp>
      </p:grpSp>
      <p:sp>
        <p:nvSpPr>
          <p:cNvPr id="49" name="Rectangle 48"/>
          <p:cNvSpPr/>
          <p:nvPr/>
        </p:nvSpPr>
        <p:spPr>
          <a:xfrm>
            <a:off x="6523883" y="2447306"/>
            <a:ext cx="2615502" cy="1000022"/>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49"/>
          <p:cNvSpPr/>
          <p:nvPr/>
        </p:nvSpPr>
        <p:spPr>
          <a:xfrm>
            <a:off x="6523883" y="2614743"/>
            <a:ext cx="2615502" cy="666681"/>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ectangle 50"/>
          <p:cNvSpPr/>
          <p:nvPr/>
        </p:nvSpPr>
        <p:spPr>
          <a:xfrm>
            <a:off x="6523883" y="2782179"/>
            <a:ext cx="2615502" cy="33334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2" name="Straight Connector 51"/>
          <p:cNvCxnSpPr>
            <a:stCxn id="51" idx="1"/>
            <a:endCxn id="51" idx="3"/>
          </p:cNvCxnSpPr>
          <p:nvPr/>
        </p:nvCxnSpPr>
        <p:spPr>
          <a:xfrm>
            <a:off x="6523883" y="2948850"/>
            <a:ext cx="261550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Freeform 52"/>
          <p:cNvSpPr/>
          <p:nvPr/>
        </p:nvSpPr>
        <p:spPr>
          <a:xfrm rot="10800000" flipV="1">
            <a:off x="6523883" y="2678038"/>
            <a:ext cx="2615500" cy="674138"/>
          </a:xfrm>
          <a:custGeom>
            <a:avLst/>
            <a:gdLst>
              <a:gd name="connsiteX0" fmla="*/ 0 w 8037871"/>
              <a:gd name="connsiteY0" fmla="*/ 256317 h 1981949"/>
              <a:gd name="connsiteX1" fmla="*/ 870155 w 8037871"/>
              <a:gd name="connsiteY1" fmla="*/ 1303452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256317 h 1981949"/>
              <a:gd name="connsiteX1" fmla="*/ 691800 w 8037871"/>
              <a:gd name="connsiteY1" fmla="*/ 995160 h 1981949"/>
              <a:gd name="connsiteX2" fmla="*/ 1681317 w 8037871"/>
              <a:gd name="connsiteY2" fmla="*/ 108833 h 1981949"/>
              <a:gd name="connsiteX3" fmla="*/ 2344994 w 8037871"/>
              <a:gd name="connsiteY3" fmla="*/ 507040 h 1981949"/>
              <a:gd name="connsiteX4" fmla="*/ 2728452 w 8037871"/>
              <a:gd name="connsiteY4" fmla="*/ 167827 h 1981949"/>
              <a:gd name="connsiteX5" fmla="*/ 3288891 w 8037871"/>
              <a:gd name="connsiteY5" fmla="*/ 1981878 h 1981949"/>
              <a:gd name="connsiteX6" fmla="*/ 3760839 w 8037871"/>
              <a:gd name="connsiteY6" fmla="*/ 94085 h 1981949"/>
              <a:gd name="connsiteX7" fmla="*/ 4218039 w 8037871"/>
              <a:gd name="connsiteY7" fmla="*/ 521788 h 1981949"/>
              <a:gd name="connsiteX8" fmla="*/ 4837471 w 8037871"/>
              <a:gd name="connsiteY8" fmla="*/ 241569 h 1981949"/>
              <a:gd name="connsiteX9" fmla="*/ 5515897 w 8037871"/>
              <a:gd name="connsiteY9" fmla="*/ 566033 h 1981949"/>
              <a:gd name="connsiteX10" fmla="*/ 6076336 w 8037871"/>
              <a:gd name="connsiteY10" fmla="*/ 20343 h 1981949"/>
              <a:gd name="connsiteX11" fmla="*/ 6400800 w 8037871"/>
              <a:gd name="connsiteY11" fmla="*/ 108833 h 1981949"/>
              <a:gd name="connsiteX12" fmla="*/ 6916994 w 8037871"/>
              <a:gd name="connsiteY12" fmla="*/ 35091 h 1981949"/>
              <a:gd name="connsiteX13" fmla="*/ 7359446 w 8037871"/>
              <a:gd name="connsiteY13" fmla="*/ 359556 h 1981949"/>
              <a:gd name="connsiteX14" fmla="*/ 7624917 w 8037871"/>
              <a:gd name="connsiteY14" fmla="*/ 1096975 h 1981949"/>
              <a:gd name="connsiteX15" fmla="*/ 8037871 w 8037871"/>
              <a:gd name="connsiteY15" fmla="*/ 300562 h 1981949"/>
              <a:gd name="connsiteX0" fmla="*/ 0 w 8037871"/>
              <a:gd name="connsiteY0" fmla="*/ 698399 h 2424031"/>
              <a:gd name="connsiteX1" fmla="*/ 691800 w 8037871"/>
              <a:gd name="connsiteY1" fmla="*/ 1437242 h 2424031"/>
              <a:gd name="connsiteX2" fmla="*/ 1681317 w 8037871"/>
              <a:gd name="connsiteY2" fmla="*/ 550915 h 2424031"/>
              <a:gd name="connsiteX3" fmla="*/ 2344994 w 8037871"/>
              <a:gd name="connsiteY3" fmla="*/ 949122 h 2424031"/>
              <a:gd name="connsiteX4" fmla="*/ 2728452 w 8037871"/>
              <a:gd name="connsiteY4" fmla="*/ 609909 h 2424031"/>
              <a:gd name="connsiteX5" fmla="*/ 3288891 w 8037871"/>
              <a:gd name="connsiteY5" fmla="*/ 2423960 h 2424031"/>
              <a:gd name="connsiteX6" fmla="*/ 3760839 w 8037871"/>
              <a:gd name="connsiteY6" fmla="*/ 536167 h 2424031"/>
              <a:gd name="connsiteX7" fmla="*/ 4218039 w 8037871"/>
              <a:gd name="connsiteY7" fmla="*/ 963870 h 2424031"/>
              <a:gd name="connsiteX8" fmla="*/ 4837471 w 8037871"/>
              <a:gd name="connsiteY8" fmla="*/ 683651 h 2424031"/>
              <a:gd name="connsiteX9" fmla="*/ 5515897 w 8037871"/>
              <a:gd name="connsiteY9" fmla="*/ 1008115 h 2424031"/>
              <a:gd name="connsiteX10" fmla="*/ 6004995 w 8037871"/>
              <a:gd name="connsiteY10" fmla="*/ 7327 h 2424031"/>
              <a:gd name="connsiteX11" fmla="*/ 6400800 w 8037871"/>
              <a:gd name="connsiteY11" fmla="*/ 550915 h 2424031"/>
              <a:gd name="connsiteX12" fmla="*/ 6916994 w 8037871"/>
              <a:gd name="connsiteY12" fmla="*/ 477173 h 2424031"/>
              <a:gd name="connsiteX13" fmla="*/ 7359446 w 8037871"/>
              <a:gd name="connsiteY13" fmla="*/ 801638 h 2424031"/>
              <a:gd name="connsiteX14" fmla="*/ 7624917 w 8037871"/>
              <a:gd name="connsiteY14" fmla="*/ 1539057 h 2424031"/>
              <a:gd name="connsiteX15" fmla="*/ 8037871 w 8037871"/>
              <a:gd name="connsiteY15" fmla="*/ 742644 h 2424031"/>
              <a:gd name="connsiteX0" fmla="*/ 0 w 8037871"/>
              <a:gd name="connsiteY0" fmla="*/ 873113 h 2598745"/>
              <a:gd name="connsiteX1" fmla="*/ 691800 w 8037871"/>
              <a:gd name="connsiteY1" fmla="*/ 1611956 h 2598745"/>
              <a:gd name="connsiteX2" fmla="*/ 1681317 w 8037871"/>
              <a:gd name="connsiteY2" fmla="*/ 725629 h 2598745"/>
              <a:gd name="connsiteX3" fmla="*/ 2344994 w 8037871"/>
              <a:gd name="connsiteY3" fmla="*/ 1123836 h 2598745"/>
              <a:gd name="connsiteX4" fmla="*/ 2728452 w 8037871"/>
              <a:gd name="connsiteY4" fmla="*/ 784623 h 2598745"/>
              <a:gd name="connsiteX5" fmla="*/ 3288891 w 8037871"/>
              <a:gd name="connsiteY5" fmla="*/ 2598674 h 2598745"/>
              <a:gd name="connsiteX6" fmla="*/ 3760839 w 8037871"/>
              <a:gd name="connsiteY6" fmla="*/ 710881 h 2598745"/>
              <a:gd name="connsiteX7" fmla="*/ 4218039 w 8037871"/>
              <a:gd name="connsiteY7" fmla="*/ 1138584 h 2598745"/>
              <a:gd name="connsiteX8" fmla="*/ 4837471 w 8037871"/>
              <a:gd name="connsiteY8" fmla="*/ 858365 h 2598745"/>
              <a:gd name="connsiteX9" fmla="*/ 5515897 w 8037871"/>
              <a:gd name="connsiteY9" fmla="*/ 1182829 h 2598745"/>
              <a:gd name="connsiteX10" fmla="*/ 5915586 w 8037871"/>
              <a:gd name="connsiteY10" fmla="*/ 5874 h 2598745"/>
              <a:gd name="connsiteX11" fmla="*/ 6400800 w 8037871"/>
              <a:gd name="connsiteY11" fmla="*/ 725629 h 2598745"/>
              <a:gd name="connsiteX12" fmla="*/ 6916994 w 8037871"/>
              <a:gd name="connsiteY12" fmla="*/ 651887 h 2598745"/>
              <a:gd name="connsiteX13" fmla="*/ 7359446 w 8037871"/>
              <a:gd name="connsiteY13" fmla="*/ 976352 h 2598745"/>
              <a:gd name="connsiteX14" fmla="*/ 7624917 w 8037871"/>
              <a:gd name="connsiteY14" fmla="*/ 1713771 h 2598745"/>
              <a:gd name="connsiteX15" fmla="*/ 8037871 w 8037871"/>
              <a:gd name="connsiteY15"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33117 w 7346071"/>
              <a:gd name="connsiteY13" fmla="*/ 171377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061351 h 2598745"/>
              <a:gd name="connsiteX14" fmla="*/ 7346071 w 7346071"/>
              <a:gd name="connsiteY14" fmla="*/ 917358 h 2598745"/>
              <a:gd name="connsiteX0" fmla="*/ 0 w 7346071"/>
              <a:gd name="connsiteY0" fmla="*/ 1611956 h 2598745"/>
              <a:gd name="connsiteX1" fmla="*/ 989517 w 7346071"/>
              <a:gd name="connsiteY1" fmla="*/ 725629 h 2598745"/>
              <a:gd name="connsiteX2" fmla="*/ 1653194 w 7346071"/>
              <a:gd name="connsiteY2" fmla="*/ 1123836 h 2598745"/>
              <a:gd name="connsiteX3" fmla="*/ 2036652 w 7346071"/>
              <a:gd name="connsiteY3" fmla="*/ 784623 h 2598745"/>
              <a:gd name="connsiteX4" fmla="*/ 2597091 w 7346071"/>
              <a:gd name="connsiteY4" fmla="*/ 2598674 h 2598745"/>
              <a:gd name="connsiteX5" fmla="*/ 3069039 w 7346071"/>
              <a:gd name="connsiteY5" fmla="*/ 710881 h 2598745"/>
              <a:gd name="connsiteX6" fmla="*/ 3526239 w 7346071"/>
              <a:gd name="connsiteY6" fmla="*/ 1138584 h 2598745"/>
              <a:gd name="connsiteX7" fmla="*/ 4145671 w 7346071"/>
              <a:gd name="connsiteY7" fmla="*/ 858365 h 2598745"/>
              <a:gd name="connsiteX8" fmla="*/ 4824097 w 7346071"/>
              <a:gd name="connsiteY8" fmla="*/ 1182829 h 2598745"/>
              <a:gd name="connsiteX9" fmla="*/ 5223786 w 7346071"/>
              <a:gd name="connsiteY9" fmla="*/ 5874 h 2598745"/>
              <a:gd name="connsiteX10" fmla="*/ 5709000 w 7346071"/>
              <a:gd name="connsiteY10" fmla="*/ 725629 h 2598745"/>
              <a:gd name="connsiteX11" fmla="*/ 6225194 w 7346071"/>
              <a:gd name="connsiteY11" fmla="*/ 651887 h 2598745"/>
              <a:gd name="connsiteX12" fmla="*/ 6667646 w 7346071"/>
              <a:gd name="connsiteY12" fmla="*/ 976352 h 2598745"/>
              <a:gd name="connsiteX13" fmla="*/ 6999735 w 7346071"/>
              <a:gd name="connsiteY13" fmla="*/ 2133764 h 2598745"/>
              <a:gd name="connsiteX14" fmla="*/ 7346071 w 7346071"/>
              <a:gd name="connsiteY14" fmla="*/ 917358 h 2598745"/>
              <a:gd name="connsiteX0" fmla="*/ 0 w 7346071"/>
              <a:gd name="connsiteY0" fmla="*/ 1611956 h 2598737"/>
              <a:gd name="connsiteX1" fmla="*/ 989517 w 7346071"/>
              <a:gd name="connsiteY1" fmla="*/ 725629 h 2598737"/>
              <a:gd name="connsiteX2" fmla="*/ 1653194 w 7346071"/>
              <a:gd name="connsiteY2" fmla="*/ 1123836 h 2598737"/>
              <a:gd name="connsiteX3" fmla="*/ 2053306 w 7346071"/>
              <a:gd name="connsiteY3" fmla="*/ 639797 h 2598737"/>
              <a:gd name="connsiteX4" fmla="*/ 2597091 w 7346071"/>
              <a:gd name="connsiteY4" fmla="*/ 2598674 h 2598737"/>
              <a:gd name="connsiteX5" fmla="*/ 3069039 w 7346071"/>
              <a:gd name="connsiteY5" fmla="*/ 710881 h 2598737"/>
              <a:gd name="connsiteX6" fmla="*/ 3526239 w 7346071"/>
              <a:gd name="connsiteY6" fmla="*/ 1138584 h 2598737"/>
              <a:gd name="connsiteX7" fmla="*/ 4145671 w 7346071"/>
              <a:gd name="connsiteY7" fmla="*/ 858365 h 2598737"/>
              <a:gd name="connsiteX8" fmla="*/ 4824097 w 7346071"/>
              <a:gd name="connsiteY8" fmla="*/ 1182829 h 2598737"/>
              <a:gd name="connsiteX9" fmla="*/ 5223786 w 7346071"/>
              <a:gd name="connsiteY9" fmla="*/ 5874 h 2598737"/>
              <a:gd name="connsiteX10" fmla="*/ 5709000 w 7346071"/>
              <a:gd name="connsiteY10" fmla="*/ 725629 h 2598737"/>
              <a:gd name="connsiteX11" fmla="*/ 6225194 w 7346071"/>
              <a:gd name="connsiteY11" fmla="*/ 651887 h 2598737"/>
              <a:gd name="connsiteX12" fmla="*/ 6667646 w 7346071"/>
              <a:gd name="connsiteY12" fmla="*/ 976352 h 2598737"/>
              <a:gd name="connsiteX13" fmla="*/ 6999735 w 7346071"/>
              <a:gd name="connsiteY13" fmla="*/ 2133764 h 2598737"/>
              <a:gd name="connsiteX14" fmla="*/ 7346071 w 7346071"/>
              <a:gd name="connsiteY14" fmla="*/ 917358 h 2598737"/>
              <a:gd name="connsiteX0" fmla="*/ 0 w 7346071"/>
              <a:gd name="connsiteY0" fmla="*/ 1611956 h 2602869"/>
              <a:gd name="connsiteX1" fmla="*/ 989517 w 7346071"/>
              <a:gd name="connsiteY1" fmla="*/ 725629 h 2602869"/>
              <a:gd name="connsiteX2" fmla="*/ 1653194 w 7346071"/>
              <a:gd name="connsiteY2" fmla="*/ 1123836 h 2602869"/>
              <a:gd name="connsiteX3" fmla="*/ 2053306 w 7346071"/>
              <a:gd name="connsiteY3" fmla="*/ 639797 h 2602869"/>
              <a:gd name="connsiteX4" fmla="*/ 2597091 w 7346071"/>
              <a:gd name="connsiteY4" fmla="*/ 2598674 h 2602869"/>
              <a:gd name="connsiteX5" fmla="*/ 3052384 w 7346071"/>
              <a:gd name="connsiteY5" fmla="*/ 1159839 h 2602869"/>
              <a:gd name="connsiteX6" fmla="*/ 3526239 w 7346071"/>
              <a:gd name="connsiteY6" fmla="*/ 1138584 h 2602869"/>
              <a:gd name="connsiteX7" fmla="*/ 4145671 w 7346071"/>
              <a:gd name="connsiteY7" fmla="*/ 858365 h 2602869"/>
              <a:gd name="connsiteX8" fmla="*/ 4824097 w 7346071"/>
              <a:gd name="connsiteY8" fmla="*/ 1182829 h 2602869"/>
              <a:gd name="connsiteX9" fmla="*/ 5223786 w 7346071"/>
              <a:gd name="connsiteY9" fmla="*/ 5874 h 2602869"/>
              <a:gd name="connsiteX10" fmla="*/ 5709000 w 7346071"/>
              <a:gd name="connsiteY10" fmla="*/ 725629 h 2602869"/>
              <a:gd name="connsiteX11" fmla="*/ 6225194 w 7346071"/>
              <a:gd name="connsiteY11" fmla="*/ 651887 h 2602869"/>
              <a:gd name="connsiteX12" fmla="*/ 6667646 w 7346071"/>
              <a:gd name="connsiteY12" fmla="*/ 976352 h 2602869"/>
              <a:gd name="connsiteX13" fmla="*/ 6999735 w 7346071"/>
              <a:gd name="connsiteY13" fmla="*/ 2133764 h 2602869"/>
              <a:gd name="connsiteX14" fmla="*/ 7346071 w 7346071"/>
              <a:gd name="connsiteY14" fmla="*/ 917358 h 2602869"/>
              <a:gd name="connsiteX0" fmla="*/ 0 w 7346071"/>
              <a:gd name="connsiteY0" fmla="*/ 1023520 h 2014433"/>
              <a:gd name="connsiteX1" fmla="*/ 989517 w 7346071"/>
              <a:gd name="connsiteY1" fmla="*/ 137193 h 2014433"/>
              <a:gd name="connsiteX2" fmla="*/ 1653194 w 7346071"/>
              <a:gd name="connsiteY2" fmla="*/ 535400 h 2014433"/>
              <a:gd name="connsiteX3" fmla="*/ 2053306 w 7346071"/>
              <a:gd name="connsiteY3" fmla="*/ 51361 h 2014433"/>
              <a:gd name="connsiteX4" fmla="*/ 2597091 w 7346071"/>
              <a:gd name="connsiteY4" fmla="*/ 2010238 h 2014433"/>
              <a:gd name="connsiteX5" fmla="*/ 3052384 w 7346071"/>
              <a:gd name="connsiteY5" fmla="*/ 571403 h 2014433"/>
              <a:gd name="connsiteX6" fmla="*/ 3526239 w 7346071"/>
              <a:gd name="connsiteY6" fmla="*/ 550148 h 2014433"/>
              <a:gd name="connsiteX7" fmla="*/ 4145671 w 7346071"/>
              <a:gd name="connsiteY7" fmla="*/ 269929 h 2014433"/>
              <a:gd name="connsiteX8" fmla="*/ 4824097 w 7346071"/>
              <a:gd name="connsiteY8" fmla="*/ 594393 h 2014433"/>
              <a:gd name="connsiteX9" fmla="*/ 5147123 w 7346071"/>
              <a:gd name="connsiteY9" fmla="*/ 49363 h 2014433"/>
              <a:gd name="connsiteX10" fmla="*/ 5709000 w 7346071"/>
              <a:gd name="connsiteY10" fmla="*/ 137193 h 2014433"/>
              <a:gd name="connsiteX11" fmla="*/ 6225194 w 7346071"/>
              <a:gd name="connsiteY11" fmla="*/ 63451 h 2014433"/>
              <a:gd name="connsiteX12" fmla="*/ 6667646 w 7346071"/>
              <a:gd name="connsiteY12" fmla="*/ 387916 h 2014433"/>
              <a:gd name="connsiteX13" fmla="*/ 6999735 w 7346071"/>
              <a:gd name="connsiteY13" fmla="*/ 1545328 h 2014433"/>
              <a:gd name="connsiteX14" fmla="*/ 7346071 w 7346071"/>
              <a:gd name="connsiteY14" fmla="*/ 328922 h 2014433"/>
              <a:gd name="connsiteX0" fmla="*/ 0 w 7346071"/>
              <a:gd name="connsiteY0" fmla="*/ 1023520 h 2014433"/>
              <a:gd name="connsiteX1" fmla="*/ 989517 w 7346071"/>
              <a:gd name="connsiteY1" fmla="*/ 137193 h 2014433"/>
              <a:gd name="connsiteX2" fmla="*/ 1653194 w 7346071"/>
              <a:gd name="connsiteY2" fmla="*/ 535400 h 2014433"/>
              <a:gd name="connsiteX3" fmla="*/ 2053306 w 7346071"/>
              <a:gd name="connsiteY3" fmla="*/ 51361 h 2014433"/>
              <a:gd name="connsiteX4" fmla="*/ 2597091 w 7346071"/>
              <a:gd name="connsiteY4" fmla="*/ 2010238 h 2014433"/>
              <a:gd name="connsiteX5" fmla="*/ 3052384 w 7346071"/>
              <a:gd name="connsiteY5" fmla="*/ 571403 h 2014433"/>
              <a:gd name="connsiteX6" fmla="*/ 3526239 w 7346071"/>
              <a:gd name="connsiteY6" fmla="*/ 550148 h 2014433"/>
              <a:gd name="connsiteX7" fmla="*/ 4145671 w 7346071"/>
              <a:gd name="connsiteY7" fmla="*/ 269929 h 2014433"/>
              <a:gd name="connsiteX8" fmla="*/ 4824097 w 7346071"/>
              <a:gd name="connsiteY8" fmla="*/ 594393 h 2014433"/>
              <a:gd name="connsiteX9" fmla="*/ 5147123 w 7346071"/>
              <a:gd name="connsiteY9" fmla="*/ 49363 h 2014433"/>
              <a:gd name="connsiteX10" fmla="*/ 5709000 w 7346071"/>
              <a:gd name="connsiteY10" fmla="*/ 137193 h 2014433"/>
              <a:gd name="connsiteX11" fmla="*/ 6225194 w 7346071"/>
              <a:gd name="connsiteY11" fmla="*/ 63451 h 2014433"/>
              <a:gd name="connsiteX12" fmla="*/ 6667646 w 7346071"/>
              <a:gd name="connsiteY12" fmla="*/ 387916 h 2014433"/>
              <a:gd name="connsiteX13" fmla="*/ 6769741 w 7346071"/>
              <a:gd name="connsiteY13" fmla="*/ 1312512 h 2014433"/>
              <a:gd name="connsiteX14" fmla="*/ 7346071 w 7346071"/>
              <a:gd name="connsiteY14" fmla="*/ 328922 h 2014433"/>
              <a:gd name="connsiteX0" fmla="*/ 0 w 7346071"/>
              <a:gd name="connsiteY0" fmla="*/ 1023520 h 2014433"/>
              <a:gd name="connsiteX1" fmla="*/ 989517 w 7346071"/>
              <a:gd name="connsiteY1" fmla="*/ 137193 h 2014433"/>
              <a:gd name="connsiteX2" fmla="*/ 1653194 w 7346071"/>
              <a:gd name="connsiteY2" fmla="*/ 535400 h 2014433"/>
              <a:gd name="connsiteX3" fmla="*/ 2053306 w 7346071"/>
              <a:gd name="connsiteY3" fmla="*/ 51361 h 2014433"/>
              <a:gd name="connsiteX4" fmla="*/ 2597091 w 7346071"/>
              <a:gd name="connsiteY4" fmla="*/ 2010238 h 2014433"/>
              <a:gd name="connsiteX5" fmla="*/ 3052384 w 7346071"/>
              <a:gd name="connsiteY5" fmla="*/ 571403 h 2014433"/>
              <a:gd name="connsiteX6" fmla="*/ 3526239 w 7346071"/>
              <a:gd name="connsiteY6" fmla="*/ 550148 h 2014433"/>
              <a:gd name="connsiteX7" fmla="*/ 4145671 w 7346071"/>
              <a:gd name="connsiteY7" fmla="*/ 269929 h 2014433"/>
              <a:gd name="connsiteX8" fmla="*/ 4824097 w 7346071"/>
              <a:gd name="connsiteY8" fmla="*/ 594393 h 2014433"/>
              <a:gd name="connsiteX9" fmla="*/ 5147123 w 7346071"/>
              <a:gd name="connsiteY9" fmla="*/ 49363 h 2014433"/>
              <a:gd name="connsiteX10" fmla="*/ 5709000 w 7346071"/>
              <a:gd name="connsiteY10" fmla="*/ 137193 h 2014433"/>
              <a:gd name="connsiteX11" fmla="*/ 6225194 w 7346071"/>
              <a:gd name="connsiteY11" fmla="*/ 63451 h 2014433"/>
              <a:gd name="connsiteX12" fmla="*/ 6667646 w 7346071"/>
              <a:gd name="connsiteY12" fmla="*/ 387916 h 2014433"/>
              <a:gd name="connsiteX13" fmla="*/ 6923069 w 7346071"/>
              <a:gd name="connsiteY13" fmla="*/ 1245992 h 2014433"/>
              <a:gd name="connsiteX14" fmla="*/ 7346071 w 7346071"/>
              <a:gd name="connsiteY14" fmla="*/ 328922 h 2014433"/>
              <a:gd name="connsiteX0" fmla="*/ 0 w 7346071"/>
              <a:gd name="connsiteY0" fmla="*/ 1003452 h 1596638"/>
              <a:gd name="connsiteX1" fmla="*/ 989517 w 7346071"/>
              <a:gd name="connsiteY1" fmla="*/ 117125 h 1596638"/>
              <a:gd name="connsiteX2" fmla="*/ 1653194 w 7346071"/>
              <a:gd name="connsiteY2" fmla="*/ 515332 h 1596638"/>
              <a:gd name="connsiteX3" fmla="*/ 2053306 w 7346071"/>
              <a:gd name="connsiteY3" fmla="*/ 31293 h 1596638"/>
              <a:gd name="connsiteX4" fmla="*/ 2635424 w 7346071"/>
              <a:gd name="connsiteY4" fmla="*/ 1591061 h 1596638"/>
              <a:gd name="connsiteX5" fmla="*/ 3052384 w 7346071"/>
              <a:gd name="connsiteY5" fmla="*/ 551335 h 1596638"/>
              <a:gd name="connsiteX6" fmla="*/ 3526239 w 7346071"/>
              <a:gd name="connsiteY6" fmla="*/ 530080 h 1596638"/>
              <a:gd name="connsiteX7" fmla="*/ 4145671 w 7346071"/>
              <a:gd name="connsiteY7" fmla="*/ 249861 h 1596638"/>
              <a:gd name="connsiteX8" fmla="*/ 4824097 w 7346071"/>
              <a:gd name="connsiteY8" fmla="*/ 574325 h 1596638"/>
              <a:gd name="connsiteX9" fmla="*/ 5147123 w 7346071"/>
              <a:gd name="connsiteY9" fmla="*/ 29295 h 1596638"/>
              <a:gd name="connsiteX10" fmla="*/ 5709000 w 7346071"/>
              <a:gd name="connsiteY10" fmla="*/ 117125 h 1596638"/>
              <a:gd name="connsiteX11" fmla="*/ 6225194 w 7346071"/>
              <a:gd name="connsiteY11" fmla="*/ 43383 h 1596638"/>
              <a:gd name="connsiteX12" fmla="*/ 6667646 w 7346071"/>
              <a:gd name="connsiteY12" fmla="*/ 367848 h 1596638"/>
              <a:gd name="connsiteX13" fmla="*/ 6923069 w 7346071"/>
              <a:gd name="connsiteY13" fmla="*/ 1225924 h 1596638"/>
              <a:gd name="connsiteX14" fmla="*/ 7346071 w 7346071"/>
              <a:gd name="connsiteY14" fmla="*/ 308854 h 1596638"/>
              <a:gd name="connsiteX0" fmla="*/ 0 w 7346071"/>
              <a:gd name="connsiteY0" fmla="*/ 1049669 h 1642855"/>
              <a:gd name="connsiteX1" fmla="*/ 989517 w 7346071"/>
              <a:gd name="connsiteY1" fmla="*/ 163342 h 1642855"/>
              <a:gd name="connsiteX2" fmla="*/ 1576528 w 7346071"/>
              <a:gd name="connsiteY2" fmla="*/ 228956 h 1642855"/>
              <a:gd name="connsiteX3" fmla="*/ 2053306 w 7346071"/>
              <a:gd name="connsiteY3" fmla="*/ 77510 h 1642855"/>
              <a:gd name="connsiteX4" fmla="*/ 2635424 w 7346071"/>
              <a:gd name="connsiteY4" fmla="*/ 1637278 h 1642855"/>
              <a:gd name="connsiteX5" fmla="*/ 3052384 w 7346071"/>
              <a:gd name="connsiteY5" fmla="*/ 597552 h 1642855"/>
              <a:gd name="connsiteX6" fmla="*/ 3526239 w 7346071"/>
              <a:gd name="connsiteY6" fmla="*/ 576297 h 1642855"/>
              <a:gd name="connsiteX7" fmla="*/ 4145671 w 7346071"/>
              <a:gd name="connsiteY7" fmla="*/ 296078 h 1642855"/>
              <a:gd name="connsiteX8" fmla="*/ 4824097 w 7346071"/>
              <a:gd name="connsiteY8" fmla="*/ 620542 h 1642855"/>
              <a:gd name="connsiteX9" fmla="*/ 5147123 w 7346071"/>
              <a:gd name="connsiteY9" fmla="*/ 75512 h 1642855"/>
              <a:gd name="connsiteX10" fmla="*/ 5709000 w 7346071"/>
              <a:gd name="connsiteY10" fmla="*/ 163342 h 1642855"/>
              <a:gd name="connsiteX11" fmla="*/ 6225194 w 7346071"/>
              <a:gd name="connsiteY11" fmla="*/ 89600 h 1642855"/>
              <a:gd name="connsiteX12" fmla="*/ 6667646 w 7346071"/>
              <a:gd name="connsiteY12" fmla="*/ 414065 h 1642855"/>
              <a:gd name="connsiteX13" fmla="*/ 6923069 w 7346071"/>
              <a:gd name="connsiteY13" fmla="*/ 1272141 h 1642855"/>
              <a:gd name="connsiteX14" fmla="*/ 7346071 w 7346071"/>
              <a:gd name="connsiteY14" fmla="*/ 355071 h 1642855"/>
              <a:gd name="connsiteX0" fmla="*/ 0 w 7346071"/>
              <a:gd name="connsiteY0" fmla="*/ 750336 h 1642855"/>
              <a:gd name="connsiteX1" fmla="*/ 989517 w 7346071"/>
              <a:gd name="connsiteY1" fmla="*/ 163342 h 1642855"/>
              <a:gd name="connsiteX2" fmla="*/ 1576528 w 7346071"/>
              <a:gd name="connsiteY2" fmla="*/ 228956 h 1642855"/>
              <a:gd name="connsiteX3" fmla="*/ 2053306 w 7346071"/>
              <a:gd name="connsiteY3" fmla="*/ 77510 h 1642855"/>
              <a:gd name="connsiteX4" fmla="*/ 2635424 w 7346071"/>
              <a:gd name="connsiteY4" fmla="*/ 1637278 h 1642855"/>
              <a:gd name="connsiteX5" fmla="*/ 3052384 w 7346071"/>
              <a:gd name="connsiteY5" fmla="*/ 597552 h 1642855"/>
              <a:gd name="connsiteX6" fmla="*/ 3526239 w 7346071"/>
              <a:gd name="connsiteY6" fmla="*/ 576297 h 1642855"/>
              <a:gd name="connsiteX7" fmla="*/ 4145671 w 7346071"/>
              <a:gd name="connsiteY7" fmla="*/ 296078 h 1642855"/>
              <a:gd name="connsiteX8" fmla="*/ 4824097 w 7346071"/>
              <a:gd name="connsiteY8" fmla="*/ 620542 h 1642855"/>
              <a:gd name="connsiteX9" fmla="*/ 5147123 w 7346071"/>
              <a:gd name="connsiteY9" fmla="*/ 75512 h 1642855"/>
              <a:gd name="connsiteX10" fmla="*/ 5709000 w 7346071"/>
              <a:gd name="connsiteY10" fmla="*/ 163342 h 1642855"/>
              <a:gd name="connsiteX11" fmla="*/ 6225194 w 7346071"/>
              <a:gd name="connsiteY11" fmla="*/ 89600 h 1642855"/>
              <a:gd name="connsiteX12" fmla="*/ 6667646 w 7346071"/>
              <a:gd name="connsiteY12" fmla="*/ 414065 h 1642855"/>
              <a:gd name="connsiteX13" fmla="*/ 6923069 w 7346071"/>
              <a:gd name="connsiteY13" fmla="*/ 1272141 h 1642855"/>
              <a:gd name="connsiteX14" fmla="*/ 7346071 w 7346071"/>
              <a:gd name="connsiteY14" fmla="*/ 355071 h 1642855"/>
              <a:gd name="connsiteX0" fmla="*/ 0 w 7346071"/>
              <a:gd name="connsiteY0" fmla="*/ 750336 h 1642855"/>
              <a:gd name="connsiteX1" fmla="*/ 989517 w 7346071"/>
              <a:gd name="connsiteY1" fmla="*/ 163342 h 1642855"/>
              <a:gd name="connsiteX2" fmla="*/ 1576528 w 7346071"/>
              <a:gd name="connsiteY2" fmla="*/ 228956 h 1642855"/>
              <a:gd name="connsiteX3" fmla="*/ 2053306 w 7346071"/>
              <a:gd name="connsiteY3" fmla="*/ 77510 h 1642855"/>
              <a:gd name="connsiteX4" fmla="*/ 2635424 w 7346071"/>
              <a:gd name="connsiteY4" fmla="*/ 1637278 h 1642855"/>
              <a:gd name="connsiteX5" fmla="*/ 3052384 w 7346071"/>
              <a:gd name="connsiteY5" fmla="*/ 597552 h 1642855"/>
              <a:gd name="connsiteX6" fmla="*/ 3526239 w 7346071"/>
              <a:gd name="connsiteY6" fmla="*/ 576297 h 1642855"/>
              <a:gd name="connsiteX7" fmla="*/ 4145670 w 7346071"/>
              <a:gd name="connsiteY7" fmla="*/ 462374 h 1642855"/>
              <a:gd name="connsiteX8" fmla="*/ 4824097 w 7346071"/>
              <a:gd name="connsiteY8" fmla="*/ 620542 h 1642855"/>
              <a:gd name="connsiteX9" fmla="*/ 5147123 w 7346071"/>
              <a:gd name="connsiteY9" fmla="*/ 75512 h 1642855"/>
              <a:gd name="connsiteX10" fmla="*/ 5709000 w 7346071"/>
              <a:gd name="connsiteY10" fmla="*/ 163342 h 1642855"/>
              <a:gd name="connsiteX11" fmla="*/ 6225194 w 7346071"/>
              <a:gd name="connsiteY11" fmla="*/ 89600 h 1642855"/>
              <a:gd name="connsiteX12" fmla="*/ 6667646 w 7346071"/>
              <a:gd name="connsiteY12" fmla="*/ 414065 h 1642855"/>
              <a:gd name="connsiteX13" fmla="*/ 6923069 w 7346071"/>
              <a:gd name="connsiteY13" fmla="*/ 1272141 h 1642855"/>
              <a:gd name="connsiteX14" fmla="*/ 7346071 w 7346071"/>
              <a:gd name="connsiteY14" fmla="*/ 355071 h 164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46071" h="1642855">
                <a:moveTo>
                  <a:pt x="0" y="750336"/>
                </a:moveTo>
                <a:cubicBezTo>
                  <a:pt x="280220" y="725755"/>
                  <a:pt x="726762" y="250239"/>
                  <a:pt x="989517" y="163342"/>
                </a:cubicBezTo>
                <a:cubicBezTo>
                  <a:pt x="1252272" y="76445"/>
                  <a:pt x="1399230" y="243261"/>
                  <a:pt x="1576528" y="228956"/>
                </a:cubicBezTo>
                <a:cubicBezTo>
                  <a:pt x="1753826" y="214651"/>
                  <a:pt x="1876823" y="-157210"/>
                  <a:pt x="2053306" y="77510"/>
                </a:cubicBezTo>
                <a:cubicBezTo>
                  <a:pt x="2229789" y="312230"/>
                  <a:pt x="2468911" y="1550604"/>
                  <a:pt x="2635424" y="1637278"/>
                </a:cubicBezTo>
                <a:cubicBezTo>
                  <a:pt x="2801937" y="1723952"/>
                  <a:pt x="2903915" y="774382"/>
                  <a:pt x="3052384" y="597552"/>
                </a:cubicBezTo>
                <a:cubicBezTo>
                  <a:pt x="3200853" y="420722"/>
                  <a:pt x="3344025" y="598827"/>
                  <a:pt x="3526239" y="576297"/>
                </a:cubicBezTo>
                <a:cubicBezTo>
                  <a:pt x="3708453" y="553767"/>
                  <a:pt x="3929360" y="455000"/>
                  <a:pt x="4145670" y="462374"/>
                </a:cubicBezTo>
                <a:cubicBezTo>
                  <a:pt x="4361980" y="469748"/>
                  <a:pt x="4657188" y="685019"/>
                  <a:pt x="4824097" y="620542"/>
                </a:cubicBezTo>
                <a:cubicBezTo>
                  <a:pt x="4991006" y="556065"/>
                  <a:pt x="4999639" y="151712"/>
                  <a:pt x="5147123" y="75512"/>
                </a:cubicBezTo>
                <a:cubicBezTo>
                  <a:pt x="5294607" y="-688"/>
                  <a:pt x="5529322" y="160994"/>
                  <a:pt x="5709000" y="163342"/>
                </a:cubicBezTo>
                <a:cubicBezTo>
                  <a:pt x="5888678" y="165690"/>
                  <a:pt x="6065420" y="47813"/>
                  <a:pt x="6225194" y="89600"/>
                </a:cubicBezTo>
                <a:cubicBezTo>
                  <a:pt x="6384968" y="131387"/>
                  <a:pt x="6551334" y="216975"/>
                  <a:pt x="6667646" y="414065"/>
                </a:cubicBezTo>
                <a:cubicBezTo>
                  <a:pt x="6783958" y="611155"/>
                  <a:pt x="6809998" y="1281973"/>
                  <a:pt x="6923069" y="1272141"/>
                </a:cubicBezTo>
                <a:cubicBezTo>
                  <a:pt x="7036140" y="1262309"/>
                  <a:pt x="7196129" y="748361"/>
                  <a:pt x="7346071" y="355071"/>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3585808" y="6128486"/>
            <a:ext cx="2738367" cy="369332"/>
          </a:xfrm>
          <a:prstGeom prst="rect">
            <a:avLst/>
          </a:prstGeom>
          <a:noFill/>
        </p:spPr>
        <p:txBody>
          <a:bodyPr wrap="square" rtlCol="0">
            <a:spAutoFit/>
          </a:bodyPr>
          <a:lstStyle/>
          <a:p>
            <a:r>
              <a:rPr lang="en-US" dirty="0"/>
              <a:t>Different Regional Climates</a:t>
            </a:r>
          </a:p>
        </p:txBody>
      </p:sp>
    </p:spTree>
    <p:extLst>
      <p:ext uri="{BB962C8B-B14F-4D97-AF65-F5344CB8AC3E}">
        <p14:creationId xmlns:p14="http://schemas.microsoft.com/office/powerpoint/2010/main" val="20732141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B35E9B34D4B540A5782920032EE300" ma:contentTypeVersion="7" ma:contentTypeDescription="Create a new document." ma:contentTypeScope="" ma:versionID="17700b96dd52d73fc8e5bbcdfbe6dd96">
  <xsd:schema xmlns:xsd="http://www.w3.org/2001/XMLSchema" xmlns:xs="http://www.w3.org/2001/XMLSchema" xmlns:p="http://schemas.microsoft.com/office/2006/metadata/properties" xmlns:ns3="a93bf28d-c3e5-4b25-b576-f1cfe2078d75" xmlns:ns4="84414299-4190-4ce0-817c-498f52f0e748" targetNamespace="http://schemas.microsoft.com/office/2006/metadata/properties" ma:root="true" ma:fieldsID="e6f14f4faf6b5ab248141b6a6b06ae53" ns3:_="" ns4:_="">
    <xsd:import namespace="a93bf28d-c3e5-4b25-b576-f1cfe2078d75"/>
    <xsd:import namespace="84414299-4190-4ce0-817c-498f52f0e74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3bf28d-c3e5-4b25-b576-f1cfe2078d7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414299-4190-4ce0-817c-498f52f0e74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737F5F-F40E-45C9-B248-A7C7E09C91F1}">
  <ds:schemaRefs>
    <ds:schemaRef ds:uri="http://schemas.microsoft.com/sharepoint/v3/contenttype/forms"/>
  </ds:schemaRefs>
</ds:datastoreItem>
</file>

<file path=customXml/itemProps2.xml><?xml version="1.0" encoding="utf-8"?>
<ds:datastoreItem xmlns:ds="http://schemas.openxmlformats.org/officeDocument/2006/customXml" ds:itemID="{8CF1F965-0A0B-4079-8EAB-866236AE8DF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A54B78E-7834-4484-9283-1D9FA753E8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3bf28d-c3e5-4b25-b576-f1cfe2078d75"/>
    <ds:schemaRef ds:uri="84414299-4190-4ce0-817c-498f52f0e7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Solstice</Template>
  <TotalTime>1445</TotalTime>
  <Words>1510</Words>
  <Application>Microsoft Office PowerPoint</Application>
  <PresentationFormat>Widescreen</PresentationFormat>
  <Paragraphs>344</Paragraphs>
  <Slides>54</Slides>
  <Notes>20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Solstice</vt:lpstr>
      <vt:lpstr>Climate Change and Ecological Impacts</vt:lpstr>
      <vt:lpstr>PowerPoint Presentation</vt:lpstr>
      <vt:lpstr>Severe Weather</vt:lpstr>
      <vt:lpstr>Weather Effects on Populations</vt:lpstr>
      <vt:lpstr>Weather Effects on Populations</vt:lpstr>
      <vt:lpstr>Weather Effects on Populations</vt:lpstr>
      <vt:lpstr>Catastrophes are game-changers</vt:lpstr>
      <vt:lpstr>What is an extreme climatic event (ECE)?</vt:lpstr>
      <vt:lpstr>Defining “extreme” climatologically</vt:lpstr>
      <vt:lpstr>Defining “extreme” by Impact</vt:lpstr>
      <vt:lpstr>Understanding Severe Weather Ecology Impacts</vt:lpstr>
      <vt:lpstr>Weather Ecology at Scales</vt:lpstr>
      <vt:lpstr>Weather Ecology at Scales</vt:lpstr>
      <vt:lpstr>PowerPoint Presentation</vt:lpstr>
      <vt:lpstr>Attributing Impacts at Short &amp; Local Scales </vt:lpstr>
      <vt:lpstr>Accidental Ecological Impacts: Methodological Approaches</vt:lpstr>
      <vt:lpstr>Post-event Methods Flowchart</vt:lpstr>
      <vt:lpstr>Post-event Methods Flowchart</vt:lpstr>
      <vt:lpstr>PowerPoint Presentation</vt:lpstr>
      <vt:lpstr>Individual Effects of Severe Weather</vt:lpstr>
      <vt:lpstr>Severe Weather Exposure</vt:lpstr>
      <vt:lpstr>High Plains Hailstorm 6/22/14</vt:lpstr>
      <vt:lpstr>PowerPoint Presentation</vt:lpstr>
      <vt:lpstr>Severe Weather Exposure</vt:lpstr>
      <vt:lpstr>Stopover Hotspot – Great Salt Lake</vt:lpstr>
      <vt:lpstr>Severe Weather Exposure</vt:lpstr>
      <vt:lpstr>Increasing recognition of the importance of winter extremes for bird populations</vt:lpstr>
      <vt:lpstr>PowerPoint Presentation</vt:lpstr>
      <vt:lpstr>PowerPoint Presentation</vt:lpstr>
      <vt:lpstr>PowerPoint Presentation</vt:lpstr>
      <vt:lpstr>PowerPoint Presentation</vt:lpstr>
      <vt:lpstr>PowerPoint Presentation</vt:lpstr>
      <vt:lpstr>VHF Radio Tracking</vt:lpstr>
      <vt:lpstr>PowerPoint Presentation</vt:lpstr>
      <vt:lpstr>Longspur flocking behaviors</vt:lpstr>
      <vt:lpstr>Severe Weather Exposure</vt:lpstr>
      <vt:lpstr>May 31, 2013 El Reno Severe Storm</vt:lpstr>
      <vt:lpstr>Prevalence of Fault Bars in GRSP-HY</vt:lpstr>
      <vt:lpstr>Feather Structure in Fault Bars</vt:lpstr>
      <vt:lpstr>Section Analysis of Feather Stable Isotopes</vt:lpstr>
      <vt:lpstr>Corrected δN15 within FB Feathers</vt:lpstr>
      <vt:lpstr>Severe Weather Exposure</vt:lpstr>
      <vt:lpstr>Avian adaptations to increasing aridity</vt:lpstr>
      <vt:lpstr>Beak morphology and thermoregulation (Tattersal et al. 2017)</vt:lpstr>
      <vt:lpstr>The beak is a multi-tool!</vt:lpstr>
      <vt:lpstr>Bird song in arid environments</vt:lpstr>
      <vt:lpstr>More aridity, more water loss, poorer sound transmission</vt:lpstr>
      <vt:lpstr>How?</vt:lpstr>
      <vt:lpstr>Impacts (and our ability to detect those) are likely to vary across species and individuals </vt:lpstr>
      <vt:lpstr>Weather Ecology in Management</vt:lpstr>
      <vt:lpstr>Understanding Resiliency and Recovery Potential of Species and Systems</vt:lpstr>
      <vt:lpstr>Planning for Resilience and Recovery</vt:lpstr>
      <vt:lpstr>Equating mitigation of Severe Weather Impacts to Preservation of Natural Resources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Severe weather ecology: Global insights from localized chaos</dc:title>
  <dc:creator>Jeremy Ross</dc:creator>
  <cp:lastModifiedBy>Jeremy Ross</cp:lastModifiedBy>
  <cp:revision>654</cp:revision>
  <dcterms:created xsi:type="dcterms:W3CDTF">2006-08-16T00:00:00Z</dcterms:created>
  <dcterms:modified xsi:type="dcterms:W3CDTF">2020-07-22T17:49:21Z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0x01010029B35E9B34D4B540A5782920032EE300</vt:lpwstr>
  </property>
</Properties>
</file>